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984" r:id="rId2"/>
    <p:sldMasterId id="2147484002" r:id="rId3"/>
    <p:sldMasterId id="2147484015" r:id="rId4"/>
  </p:sldMasterIdLst>
  <p:notesMasterIdLst>
    <p:notesMasterId r:id="rId29"/>
  </p:notesMasterIdLst>
  <p:handoutMasterIdLst>
    <p:handoutMasterId r:id="rId30"/>
  </p:handoutMasterIdLst>
  <p:sldIdLst>
    <p:sldId id="751" r:id="rId5"/>
    <p:sldId id="752" r:id="rId6"/>
    <p:sldId id="753" r:id="rId7"/>
    <p:sldId id="754" r:id="rId8"/>
    <p:sldId id="755" r:id="rId9"/>
    <p:sldId id="756" r:id="rId10"/>
    <p:sldId id="757" r:id="rId11"/>
    <p:sldId id="758" r:id="rId12"/>
    <p:sldId id="759" r:id="rId13"/>
    <p:sldId id="760" r:id="rId14"/>
    <p:sldId id="773" r:id="rId15"/>
    <p:sldId id="761" r:id="rId16"/>
    <p:sldId id="762" r:id="rId17"/>
    <p:sldId id="763" r:id="rId18"/>
    <p:sldId id="764" r:id="rId19"/>
    <p:sldId id="765" r:id="rId20"/>
    <p:sldId id="767" r:id="rId21"/>
    <p:sldId id="768" r:id="rId22"/>
    <p:sldId id="770" r:id="rId23"/>
    <p:sldId id="771" r:id="rId24"/>
    <p:sldId id="772" r:id="rId25"/>
    <p:sldId id="766" r:id="rId26"/>
    <p:sldId id="774" r:id="rId27"/>
    <p:sldId id="775" r:id="rId28"/>
  </p:sldIdLst>
  <p:sldSz cx="9906000" cy="6858000" type="A4"/>
  <p:notesSz cx="9601200" cy="73152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uy Le Dinh" initials="" lastIdx="5" clrIdx="0"/>
  <p:cmAuthor id="1" name="Dũng Mai Tiến" initials="" lastIdx="5" clrIdx="1"/>
  <p:cmAuthor id="2" name="admin" initials="a" lastIdx="1" clrIdx="2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AB2"/>
    <a:srgbClr val="094CB4"/>
    <a:srgbClr val="180053"/>
    <a:srgbClr val="0950B9"/>
    <a:srgbClr val="0A59C2"/>
    <a:srgbClr val="000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56" autoAdjust="0"/>
    <p:restoredTop sz="80074" autoAdjust="0"/>
  </p:normalViewPr>
  <p:slideViewPr>
    <p:cSldViewPr snapToGrid="0">
      <p:cViewPr varScale="1">
        <p:scale>
          <a:sx n="70" d="100"/>
          <a:sy n="70" d="100"/>
        </p:scale>
        <p:origin x="702" y="6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2343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64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64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93DDA-8C63-44D9-97BB-CADCFE2972E5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6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6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F4228-6470-4D0D-B960-98C323E7F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42D020F-4C0F-4F9B-9A0A-D13BB8507207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17838" y="914400"/>
            <a:ext cx="356552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88F252-29BC-4002-A0EE-5C66DC2741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6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47CEDA-0361-4CBC-9BF6-091A2BC86C68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Welcome. I will present Grabcut – an Interactive tool for foreground extraction.</a:t>
            </a:r>
          </a:p>
        </p:txBody>
      </p:sp>
    </p:spTree>
    <p:extLst>
      <p:ext uri="{BB962C8B-B14F-4D97-AF65-F5344CB8AC3E}">
        <p14:creationId xmlns:p14="http://schemas.microsoft.com/office/powerpoint/2010/main" val="2402196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E1404C-F9B7-475E-B6FE-246A87E724D0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Iterations are not shown to the user; Converges: proof in the paper.</a:t>
            </a:r>
          </a:p>
        </p:txBody>
      </p:sp>
    </p:spTree>
    <p:extLst>
      <p:ext uri="{BB962C8B-B14F-4D97-AF65-F5344CB8AC3E}">
        <p14:creationId xmlns:p14="http://schemas.microsoft.com/office/powerpoint/2010/main" val="1177400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2328D3-8346-45E9-B39A-ED77BB7F3259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Moderately straightforward examples- after the user input automnatically</a:t>
            </a:r>
          </a:p>
        </p:txBody>
      </p:sp>
    </p:spTree>
    <p:extLst>
      <p:ext uri="{BB962C8B-B14F-4D97-AF65-F5344CB8AC3E}">
        <p14:creationId xmlns:p14="http://schemas.microsoft.com/office/powerpoint/2010/main" val="3777796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248346-BCF4-4528-93A2-EC7BAF308B4E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You might wonder when does it fail. 4 cases. Low contrats – an edge not good visible</a:t>
            </a:r>
          </a:p>
        </p:txBody>
      </p:sp>
    </p:spTree>
    <p:extLst>
      <p:ext uri="{BB962C8B-B14F-4D97-AF65-F5344CB8AC3E}">
        <p14:creationId xmlns:p14="http://schemas.microsoft.com/office/powerpoint/2010/main" val="3313953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6D10BA-4F78-458E-8297-973A45257CAB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Labeled data base  70 images .  availoable online. Different scenarios – simple and ifficult shapes and colour.</a:t>
            </a:r>
          </a:p>
        </p:txBody>
      </p:sp>
    </p:spTree>
    <p:extLst>
      <p:ext uri="{BB962C8B-B14F-4D97-AF65-F5344CB8AC3E}">
        <p14:creationId xmlns:p14="http://schemas.microsoft.com/office/powerpoint/2010/main" val="3396946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BCFC1-392B-4FEB-A53B-6E7663F33BD3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Databsed used to compare to BJ. Re-implented their method. Simpler same error rate </a:t>
            </a:r>
          </a:p>
        </p:txBody>
      </p:sp>
    </p:spTree>
    <p:extLst>
      <p:ext uri="{BB962C8B-B14F-4D97-AF65-F5344CB8AC3E}">
        <p14:creationId xmlns:p14="http://schemas.microsoft.com/office/powerpoint/2010/main" val="3110597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008652-5314-4528-9D89-781C7686F1F3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Finally – number of tools: certain scenarios. </a:t>
            </a:r>
          </a:p>
          <a:p>
            <a:endParaRPr lang="en-GB" altLang="en-US"/>
          </a:p>
          <a:p>
            <a:r>
              <a:rPr lang="en-GB" altLang="en-US"/>
              <a:t>what does the user want to do for segmentation – </a:t>
            </a:r>
          </a:p>
          <a:p>
            <a:endParaRPr lang="en-GB" altLang="en-US"/>
          </a:p>
          <a:p>
            <a:r>
              <a:rPr lang="en-GB" altLang="en-US"/>
              <a:t>Graph Cut – user input reduced and quality increases.</a:t>
            </a:r>
          </a:p>
        </p:txBody>
      </p:sp>
    </p:spTree>
    <p:extLst>
      <p:ext uri="{BB962C8B-B14F-4D97-AF65-F5344CB8AC3E}">
        <p14:creationId xmlns:p14="http://schemas.microsoft.com/office/powerpoint/2010/main" val="646145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EEBAE8-41A4-49D1-8200-1AE848BE3737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State the problem. Image object to extract and simple tool which gives high quality results with an alpha matte and even works for the case of camoflage.</a:t>
            </a:r>
          </a:p>
        </p:txBody>
      </p:sp>
    </p:spTree>
    <p:extLst>
      <p:ext uri="{BB962C8B-B14F-4D97-AF65-F5344CB8AC3E}">
        <p14:creationId xmlns:p14="http://schemas.microsoft.com/office/powerpoint/2010/main" val="1440373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B925A6-B6F9-452F-91C7-DD96F88AEFCC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Optimization engine we use Graph Cuts. By know everybody should know what graph cut is. IN case you missed it here is a very brief introduction. </a:t>
            </a:r>
          </a:p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To image. 3D view. First task to construct a graph.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All pixels on a certain scanline. Just a few of them.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Next step introduce artificial nodes. fgd and background.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Edges – contrast. Boundary is quite likely between black and white.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Min Cut - Minimum edge strength.</a:t>
            </a:r>
          </a:p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708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1AA87F-A710-4EAB-B1A7-B93F4ADC7AB6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Optimization engine we use Graph Cuts. By know everybody should know what graph cut is. IN case you missed it here is a very brief introduction. </a:t>
            </a:r>
          </a:p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To image. 3D view. First task to construct a graph.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All pixels on a certain scanline. Just a few of them.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Next step introduce artificial nodes. fgd and background.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Edges – contrast. Boundary is quite likely between black and white.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Min Cut - Minimum edge strength.</a:t>
            </a:r>
          </a:p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791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8BEB10-2251-4DF1-95D3-8F379DD9E68B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Optimization engine we use Graph Cuts. By know everybody should know what graph cut is. IN case you missed it here is a very brief introduction. </a:t>
            </a:r>
          </a:p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To image. 3D view. First task to construct a graph.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All pixels on a certain scanline. Just a few of them.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Next step introduce artificial nodes. fgd and background.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Edges – contrast. Boundary is quite likely between black and white.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Min Cut - Minimum edge strength.</a:t>
            </a:r>
          </a:p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807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D4F03E-4421-476F-B3C1-83C7265A179A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Optimization engine we use Graph Cuts. By know everybody should know what graph cut is. IN case you missed it here is a very brief introduction. </a:t>
            </a:r>
          </a:p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To image. 3D view. First task to construct a graph.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All pixels on a certain scanline. Just a few of them.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Next step introduce artificial nodes. fgd and background.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Edges – contrast. Boundary is quite likely between black and white.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Min Cut - Minimum edge strength.</a:t>
            </a:r>
          </a:p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54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43B2A2-D482-46AB-9295-D2CE5FACEB5A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Optimization engine we use Graph Cuts. By know everybody should know what graph cut is. IN case you missed it here is a very brief introduction. </a:t>
            </a:r>
          </a:p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To image. 3D view. First task to construct a graph.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All pixels on a certain scanline. Just a few of them.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Next step introduce artificial nodes. fgd and background.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Edges – contrast. Boundary is quite likely between black and white.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Min Cut - Minimum edge strength.</a:t>
            </a:r>
          </a:p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415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62B23A-6CB3-4FC3-BE18-0C58D104317E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We extended there work in the following way. IGC – Technique like EM – switch between 2 optimization problems.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GC does not consider all other parameters. Init by user.</a:t>
            </a:r>
          </a:p>
        </p:txBody>
      </p:sp>
    </p:spTree>
    <p:extLst>
      <p:ext uri="{BB962C8B-B14F-4D97-AF65-F5344CB8AC3E}">
        <p14:creationId xmlns:p14="http://schemas.microsoft.com/office/powerpoint/2010/main" val="60611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BAAC70-F6FC-432A-9620-B6B35AFFB57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We extended there work in the following way. IGC – Technique like EM – switch between 2 optimization problems. </a:t>
            </a:r>
          </a:p>
          <a:p>
            <a:pPr eaLnBrk="1" hangingPunct="1"/>
            <a:r>
              <a:rPr lang="en-GB" altLang="en-US" smtClean="0">
                <a:latin typeface="Arial" panose="020B0604020202020204" pitchFamily="34" charset="0"/>
              </a:rPr>
              <a:t>GC does not consider all other parameters. Init by user.</a:t>
            </a:r>
          </a:p>
        </p:txBody>
      </p:sp>
    </p:spTree>
    <p:extLst>
      <p:ext uri="{BB962C8B-B14F-4D97-AF65-F5344CB8AC3E}">
        <p14:creationId xmlns:p14="http://schemas.microsoft.com/office/powerpoint/2010/main" val="371502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7.emf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4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25">
            <a:extLst>
              <a:ext uri="{FF2B5EF4-FFF2-40B4-BE49-F238E27FC236}">
                <a16:creationId xmlns:a16="http://schemas.microsoft.com/office/drawing/2014/main" id="{917C3A16-5CB0-4759-B40E-0A1E019EA6AE}"/>
              </a:ext>
            </a:extLst>
          </p:cNvPr>
          <p:cNvSpPr>
            <a:spLocks/>
          </p:cNvSpPr>
          <p:nvPr userDrawn="1"/>
        </p:nvSpPr>
        <p:spPr bwMode="gray">
          <a:xfrm rot="10800000">
            <a:off x="75349" y="865724"/>
            <a:ext cx="9769062" cy="372280"/>
          </a:xfrm>
          <a:custGeom>
            <a:avLst/>
            <a:gdLst/>
            <a:ahLst/>
            <a:cxnLst>
              <a:cxn ang="0">
                <a:pos x="5626" y="349"/>
              </a:cxn>
              <a:cxn ang="0">
                <a:pos x="0" y="349"/>
              </a:cxn>
              <a:cxn ang="0">
                <a:pos x="0" y="187"/>
              </a:cxn>
              <a:cxn ang="0">
                <a:pos x="0" y="114"/>
              </a:cxn>
              <a:cxn ang="0">
                <a:pos x="4082" y="118"/>
              </a:cxn>
              <a:cxn ang="0">
                <a:pos x="4345" y="0"/>
              </a:cxn>
              <a:cxn ang="0">
                <a:pos x="5623" y="6"/>
              </a:cxn>
              <a:cxn ang="0">
                <a:pos x="5626" y="349"/>
              </a:cxn>
            </a:cxnLst>
            <a:rect l="0" t="0" r="r" b="b"/>
            <a:pathLst>
              <a:path w="5626" h="349">
                <a:moveTo>
                  <a:pt x="5626" y="349"/>
                </a:moveTo>
                <a:lnTo>
                  <a:pt x="0" y="349"/>
                </a:lnTo>
                <a:lnTo>
                  <a:pt x="0" y="187"/>
                </a:lnTo>
                <a:lnTo>
                  <a:pt x="0" y="114"/>
                </a:lnTo>
                <a:cubicBezTo>
                  <a:pt x="680" y="103"/>
                  <a:pt x="3358" y="137"/>
                  <a:pt x="4082" y="118"/>
                </a:cubicBezTo>
                <a:lnTo>
                  <a:pt x="4345" y="0"/>
                </a:lnTo>
                <a:lnTo>
                  <a:pt x="5623" y="6"/>
                </a:lnTo>
                <a:lnTo>
                  <a:pt x="5626" y="349"/>
                </a:lnTo>
                <a:close/>
              </a:path>
            </a:pathLst>
          </a:custGeom>
          <a:solidFill>
            <a:srgbClr val="094AB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483A6-196C-4D1E-B5B4-124A937AE1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106" y="6609810"/>
            <a:ext cx="9675548" cy="148178"/>
          </a:xfrm>
          <a:prstGeom prst="rect">
            <a:avLst/>
          </a:prstGeom>
        </p:spPr>
      </p:pic>
      <p:grpSp>
        <p:nvGrpSpPr>
          <p:cNvPr id="3147" name="Group 75"/>
          <p:cNvGrpSpPr>
            <a:grpSpLocks/>
          </p:cNvGrpSpPr>
          <p:nvPr/>
        </p:nvGrpSpPr>
        <p:grpSpPr bwMode="auto">
          <a:xfrm>
            <a:off x="122106" y="5954715"/>
            <a:ext cx="9680707" cy="631825"/>
            <a:chOff x="71" y="3751"/>
            <a:chExt cx="5629" cy="398"/>
          </a:xfrm>
        </p:grpSpPr>
        <p:sp>
          <p:nvSpPr>
            <p:cNvPr id="3096" name="Freeform 24"/>
            <p:cNvSpPr>
              <a:spLocks/>
            </p:cNvSpPr>
            <p:nvPr userDrawn="1"/>
          </p:nvSpPr>
          <p:spPr bwMode="gray">
            <a:xfrm>
              <a:off x="71" y="3751"/>
              <a:ext cx="5626" cy="349"/>
            </a:xfrm>
            <a:custGeom>
              <a:avLst/>
              <a:gdLst/>
              <a:ahLst/>
              <a:cxnLst>
                <a:cxn ang="0">
                  <a:pos x="5626" y="349"/>
                </a:cxn>
                <a:cxn ang="0">
                  <a:pos x="0" y="349"/>
                </a:cxn>
                <a:cxn ang="0">
                  <a:pos x="0" y="187"/>
                </a:cxn>
                <a:cxn ang="0">
                  <a:pos x="0" y="114"/>
                </a:cxn>
                <a:cxn ang="0">
                  <a:pos x="4064" y="118"/>
                </a:cxn>
                <a:cxn ang="0">
                  <a:pos x="4329" y="0"/>
                </a:cxn>
                <a:cxn ang="0">
                  <a:pos x="5623" y="0"/>
                </a:cxn>
                <a:cxn ang="0">
                  <a:pos x="5626" y="349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97" name="Freeform 25"/>
            <p:cNvSpPr>
              <a:spLocks/>
            </p:cNvSpPr>
            <p:nvPr userDrawn="1"/>
          </p:nvSpPr>
          <p:spPr bwMode="gray">
            <a:xfrm>
              <a:off x="71" y="3938"/>
              <a:ext cx="5626" cy="211"/>
            </a:xfrm>
            <a:custGeom>
              <a:avLst/>
              <a:gdLst/>
              <a:ahLst/>
              <a:cxnLst>
                <a:cxn ang="0">
                  <a:pos x="5626" y="349"/>
                </a:cxn>
                <a:cxn ang="0">
                  <a:pos x="0" y="349"/>
                </a:cxn>
                <a:cxn ang="0">
                  <a:pos x="0" y="187"/>
                </a:cxn>
                <a:cxn ang="0">
                  <a:pos x="0" y="114"/>
                </a:cxn>
                <a:cxn ang="0">
                  <a:pos x="4082" y="118"/>
                </a:cxn>
                <a:cxn ang="0">
                  <a:pos x="4345" y="0"/>
                </a:cxn>
                <a:cxn ang="0">
                  <a:pos x="5623" y="6"/>
                </a:cxn>
                <a:cxn ang="0">
                  <a:pos x="5626" y="349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rgbClr val="0950B9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98" name="Freeform 26"/>
            <p:cNvSpPr>
              <a:spLocks/>
            </p:cNvSpPr>
            <p:nvPr userDrawn="1"/>
          </p:nvSpPr>
          <p:spPr bwMode="gray">
            <a:xfrm>
              <a:off x="4209" y="3833"/>
              <a:ext cx="1491" cy="88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223" y="0"/>
                </a:cxn>
                <a:cxn ang="0">
                  <a:pos x="1491" y="0"/>
                </a:cxn>
                <a:cxn ang="0">
                  <a:pos x="1488" y="60"/>
                </a:cxn>
                <a:cxn ang="0">
                  <a:pos x="383" y="59"/>
                </a:cxn>
                <a:cxn ang="0">
                  <a:pos x="273" y="88"/>
                </a:cxn>
                <a:cxn ang="0">
                  <a:pos x="0" y="84"/>
                </a:cxn>
              </a:cxnLst>
              <a:rect l="0" t="0" r="r" b="b"/>
              <a:pathLst>
                <a:path w="1491" h="88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57701" y="6196015"/>
            <a:ext cx="5212689" cy="403225"/>
          </a:xfrm>
        </p:spPr>
        <p:txBody>
          <a:bodyPr/>
          <a:lstStyle>
            <a:lvl1pPr marL="0" indent="0" algn="r">
              <a:buFontTx/>
              <a:buNone/>
              <a:defRPr sz="1600" i="1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251090" y="6445250"/>
            <a:ext cx="2388791" cy="317500"/>
          </a:xfrm>
        </p:spPr>
        <p:txBody>
          <a:bodyPr/>
          <a:lstStyle>
            <a:lvl1pPr>
              <a:defRPr/>
            </a:lvl1pPr>
          </a:lstStyle>
          <a:p>
            <a:fld id="{A1542159-38F2-4E01-8DBE-20960B7A904F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2789502" y="6445250"/>
            <a:ext cx="3240088" cy="3175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54350" y="2819402"/>
            <a:ext cx="6521450" cy="1470025"/>
          </a:xfrm>
        </p:spPr>
        <p:txBody>
          <a:bodyPr/>
          <a:lstStyle>
            <a:lvl1pPr algn="ctr">
              <a:defRPr sz="4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42" name="Rectangle 70" descr="2"/>
          <p:cNvSpPr>
            <a:spLocks noChangeArrowheads="1"/>
          </p:cNvSpPr>
          <p:nvPr/>
        </p:nvSpPr>
        <p:spPr bwMode="gray">
          <a:xfrm>
            <a:off x="264738" y="4784598"/>
            <a:ext cx="806583" cy="74295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52" name="Picture 43" descr="1">
            <a:extLst>
              <a:ext uri="{FF2B5EF4-FFF2-40B4-BE49-F238E27FC236}">
                <a16:creationId xmlns:a16="http://schemas.microsoft.com/office/drawing/2014/main" id="{A3B707F9-CBB6-47CB-AC89-C6A4D371F0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gray">
          <a:xfrm>
            <a:off x="49916" y="3282818"/>
            <a:ext cx="1460104" cy="1531938"/>
          </a:xfrm>
          <a:prstGeom prst="rect">
            <a:avLst/>
          </a:prstGeom>
          <a:noFill/>
        </p:spPr>
      </p:pic>
      <p:sp>
        <p:nvSpPr>
          <p:cNvPr id="53" name="Rectangle 44" descr="3">
            <a:extLst>
              <a:ext uri="{FF2B5EF4-FFF2-40B4-BE49-F238E27FC236}">
                <a16:creationId xmlns:a16="http://schemas.microsoft.com/office/drawing/2014/main" id="{E8163FE3-EB25-4EED-BDFF-91860EA07B3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15049" y="5603129"/>
            <a:ext cx="804863" cy="744537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31" name="Shape 569">
            <a:extLst>
              <a:ext uri="{FF2B5EF4-FFF2-40B4-BE49-F238E27FC236}">
                <a16:creationId xmlns:a16="http://schemas.microsoft.com/office/drawing/2014/main" id="{0751F039-9307-418B-BC1D-98F6FF5E5AFD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 flipV="1">
            <a:off x="73179" y="19358"/>
            <a:ext cx="9769062" cy="761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C36D9FC1-AC1F-4EF1-8BE5-62C5BF2A7B9E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865362035"/>
              </p:ext>
            </p:extLst>
          </p:nvPr>
        </p:nvGraphicFramePr>
        <p:xfrm>
          <a:off x="75349" y="105176"/>
          <a:ext cx="9769062" cy="981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6" r:id="rId8" imgW="1523520" imgH="114120" progId="">
                  <p:embed/>
                </p:oleObj>
              </mc:Choice>
              <mc:Fallback>
                <p:oleObj r:id="rId8" imgW="1523520" imgH="1141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A75B32-5D4A-4C3F-A538-3A5A0861E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349" y="105176"/>
                        <a:ext cx="9769062" cy="981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45">
            <a:extLst>
              <a:ext uri="{FF2B5EF4-FFF2-40B4-BE49-F238E27FC236}">
                <a16:creationId xmlns:a16="http://schemas.microsoft.com/office/drawing/2014/main" id="{776F6F38-BCBF-4FC6-A6AF-9DCC36BB1D54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1582210" y="175511"/>
            <a:ext cx="61782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FFFF"/>
                </a:solidFill>
                <a:latin typeface="+mj-lt"/>
              </a:rPr>
              <a:t>TRƯỜNG</a:t>
            </a:r>
            <a:r>
              <a:rPr lang="en-US" sz="2200" b="1" baseline="0" dirty="0">
                <a:solidFill>
                  <a:srgbClr val="FFFFFF"/>
                </a:solidFill>
                <a:latin typeface="+mj-lt"/>
              </a:rPr>
              <a:t> ĐẠI HỌC CÔNG NGHỆ </a:t>
            </a:r>
            <a:r>
              <a:rPr lang="en-US" sz="2200" b="1" baseline="0" dirty="0" err="1">
                <a:solidFill>
                  <a:srgbClr val="FFFFFF"/>
                </a:solidFill>
                <a:latin typeface="+mj-lt"/>
              </a:rPr>
              <a:t>THÔNG</a:t>
            </a:r>
            <a:r>
              <a:rPr lang="en-US" sz="2200" b="1" baseline="0" dirty="0">
                <a:solidFill>
                  <a:srgbClr val="FFFFFF"/>
                </a:solidFill>
                <a:latin typeface="+mj-lt"/>
              </a:rPr>
              <a:t> TIN</a:t>
            </a:r>
          </a:p>
        </p:txBody>
      </p:sp>
      <p:sp>
        <p:nvSpPr>
          <p:cNvPr id="21" name="Rectangle 54">
            <a:extLst>
              <a:ext uri="{FF2B5EF4-FFF2-40B4-BE49-F238E27FC236}">
                <a16:creationId xmlns:a16="http://schemas.microsoft.com/office/drawing/2014/main" id="{423C7BB7-BDE0-4627-8405-6ACAA8840E1D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57090" y="5579622"/>
            <a:ext cx="804863" cy="7429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9" name="Text Box 45">
            <a:extLst>
              <a:ext uri="{FF2B5EF4-FFF2-40B4-BE49-F238E27FC236}">
                <a16:creationId xmlns:a16="http://schemas.microsoft.com/office/drawing/2014/main" id="{776F6F38-BCBF-4FC6-A6AF-9DCC36BB1D54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2639881" y="569940"/>
            <a:ext cx="36972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rgbClr val="FFC000"/>
                </a:solidFill>
                <a:latin typeface="+mj-lt"/>
              </a:rPr>
              <a:t>KHOA</a:t>
            </a:r>
            <a:r>
              <a:rPr lang="en-US" sz="20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rgbClr val="FFC000"/>
                </a:solidFill>
                <a:latin typeface="+mj-lt"/>
              </a:rPr>
              <a:t>KHOA</a:t>
            </a:r>
            <a:r>
              <a:rPr lang="en-US" sz="2000" b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rgbClr val="FFC000"/>
                </a:solidFill>
                <a:latin typeface="+mj-lt"/>
              </a:rPr>
              <a:t>HỌC</a:t>
            </a:r>
            <a:r>
              <a:rPr lang="en-US" sz="2000" b="1" baseline="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000" b="1" baseline="0" dirty="0" err="1" smtClean="0">
                <a:solidFill>
                  <a:srgbClr val="FFC000"/>
                </a:solidFill>
                <a:latin typeface="+mj-lt"/>
              </a:rPr>
              <a:t>MÁY</a:t>
            </a:r>
            <a:r>
              <a:rPr lang="en-US" sz="2000" b="1" baseline="0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000" b="1" baseline="0" dirty="0" err="1" smtClean="0">
                <a:solidFill>
                  <a:srgbClr val="FFC000"/>
                </a:solidFill>
                <a:latin typeface="+mj-lt"/>
              </a:rPr>
              <a:t>TÍNH</a:t>
            </a:r>
            <a:endParaRPr lang="en-US" sz="2000" b="1" baseline="0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20136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05DDA5-0D35-4758-971F-D905116218F3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0334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38127"/>
            <a:ext cx="2228850" cy="5934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38127"/>
            <a:ext cx="6521450" cy="593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106684-0DAE-45BB-89D8-D66F2CF56949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2276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38127"/>
            <a:ext cx="701675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438277"/>
            <a:ext cx="4375150" cy="473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38277"/>
            <a:ext cx="4375150" cy="473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02001" y="6311902"/>
            <a:ext cx="1855656" cy="290513"/>
          </a:xfrm>
        </p:spPr>
        <p:txBody>
          <a:bodyPr/>
          <a:lstStyle>
            <a:lvl1pPr>
              <a:defRPr/>
            </a:lvl1pPr>
          </a:lstStyle>
          <a:p>
            <a:fld id="{F17225F5-2C80-4AEE-9027-8F2F021FFDEB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33327" y="6323013"/>
            <a:ext cx="2504017" cy="2905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9828" y="6323013"/>
            <a:ext cx="1750748" cy="290512"/>
          </a:xfrm>
        </p:spPr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4476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38127"/>
            <a:ext cx="701675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438277"/>
            <a:ext cx="8915400" cy="473392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02001" y="6311902"/>
            <a:ext cx="1855656" cy="290513"/>
          </a:xfrm>
        </p:spPr>
        <p:txBody>
          <a:bodyPr/>
          <a:lstStyle>
            <a:lvl1pPr>
              <a:defRPr/>
            </a:lvl1pPr>
          </a:lstStyle>
          <a:p>
            <a:fld id="{7952D7D8-E2D2-4A49-971D-9F70FC38D7AF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33327" y="6323013"/>
            <a:ext cx="2504017" cy="2905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28" y="6323013"/>
            <a:ext cx="1750748" cy="290512"/>
          </a:xfrm>
        </p:spPr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0630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38127"/>
            <a:ext cx="701675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95300" y="1438277"/>
            <a:ext cx="8915400" cy="473392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02001" y="6311902"/>
            <a:ext cx="1855656" cy="290513"/>
          </a:xfrm>
        </p:spPr>
        <p:txBody>
          <a:bodyPr/>
          <a:lstStyle>
            <a:lvl1pPr>
              <a:defRPr/>
            </a:lvl1pPr>
          </a:lstStyle>
          <a:p>
            <a:fld id="{FDB62C01-37E0-4FFA-AE76-7DA361C63DEA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33327" y="6323013"/>
            <a:ext cx="2504017" cy="2905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28" y="6323013"/>
            <a:ext cx="1750748" cy="290512"/>
          </a:xfrm>
        </p:spPr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715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38127"/>
            <a:ext cx="701675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95300" y="1438277"/>
            <a:ext cx="8915400" cy="4733925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02001" y="6311902"/>
            <a:ext cx="1855656" cy="290513"/>
          </a:xfrm>
        </p:spPr>
        <p:txBody>
          <a:bodyPr/>
          <a:lstStyle>
            <a:lvl1pPr>
              <a:defRPr/>
            </a:lvl1pPr>
          </a:lstStyle>
          <a:p>
            <a:fld id="{F59651A7-B8EA-47B6-89ED-51E3FF78BD78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33327" y="6323013"/>
            <a:ext cx="2504017" cy="2905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28" y="6323013"/>
            <a:ext cx="1750748" cy="290512"/>
          </a:xfrm>
        </p:spPr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2702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igBlueDots1600Logo2 o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5100" y="5334000"/>
            <a:ext cx="9493250" cy="685800"/>
          </a:xfrm>
          <a:effectLst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42950" y="6096000"/>
            <a:ext cx="8915400" cy="533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714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7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340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515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0"/>
            <a:ext cx="437515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3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112F9D-BFD5-448C-AD54-2066214F4657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7414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96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58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717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0911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37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363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2145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61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6934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800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830946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 descr="BigBlueDots1600Logo2 o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5100" y="5334000"/>
            <a:ext cx="9493250" cy="6858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title style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42950" y="6096000"/>
            <a:ext cx="8915400" cy="533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6013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1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5B1C59-7172-4285-AC1A-D6E050A27E3B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988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39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3425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5150" cy="4800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0"/>
            <a:ext cx="4375150" cy="4800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277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58" y="365126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758" y="1681163"/>
            <a:ext cx="41911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758" y="2505075"/>
            <a:ext cx="419113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7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77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506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186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7833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58" y="457200"/>
            <a:ext cx="31953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77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758" y="2057400"/>
            <a:ext cx="31953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4977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58" y="457200"/>
            <a:ext cx="31953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770" y="987426"/>
            <a:ext cx="50149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758" y="2057400"/>
            <a:ext cx="31953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4217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253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21450" cy="61261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3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38277"/>
            <a:ext cx="437515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38277"/>
            <a:ext cx="437515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D320EE-4ECF-4B05-AD09-D9DD4D0E444C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7256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85E8B0-9F01-466F-B83D-AAA47E632994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104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AD9962-DF4D-4141-A870-BBFA812E37A9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5478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96173A-B2B7-4B93-9279-E141FA6911CA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0512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6D3A26-4E56-4360-AE4B-31574C30BDDD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9125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BB3AF3-1652-41CE-9867-44E0FFEE224F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948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theme" Target="../theme/theme1.xml"/><Relationship Id="rId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2.xml"/><Relationship Id="rId20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12" name="Rectangle 20"/>
          <p:cNvSpPr>
            <a:spLocks noChangeArrowheads="1"/>
          </p:cNvSpPr>
          <p:nvPr/>
        </p:nvSpPr>
        <p:spPr bwMode="gray">
          <a:xfrm>
            <a:off x="908050" y="2"/>
            <a:ext cx="8997950" cy="79057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02" name="Rectangle 10"/>
          <p:cNvSpPr>
            <a:spLocks noGrp="1" noChangeArrowheads="1"/>
          </p:cNvSpPr>
          <p:nvPr>
            <p:ph type="title"/>
          </p:nvPr>
        </p:nvSpPr>
        <p:spPr bwMode="white">
          <a:xfrm>
            <a:off x="990600" y="107952"/>
            <a:ext cx="7924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060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3150" y="990600"/>
            <a:ext cx="833755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060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5100" y="6477000"/>
            <a:ext cx="31369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060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67100" y="6537327"/>
            <a:ext cx="2311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</a:defRPr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0607" name="Rectangle 15"/>
          <p:cNvSpPr>
            <a:spLocks noChangeArrowheads="1"/>
          </p:cNvSpPr>
          <p:nvPr/>
        </p:nvSpPr>
        <p:spPr bwMode="ltGray">
          <a:xfrm>
            <a:off x="0" y="0"/>
            <a:ext cx="908050" cy="787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08" name="Rectangle 16"/>
          <p:cNvSpPr>
            <a:spLocks noChangeArrowheads="1"/>
          </p:cNvSpPr>
          <p:nvPr/>
        </p:nvSpPr>
        <p:spPr bwMode="ltGray">
          <a:xfrm>
            <a:off x="0" y="787400"/>
            <a:ext cx="908050" cy="787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09" name="Rectangle 17"/>
          <p:cNvSpPr>
            <a:spLocks noChangeArrowheads="1"/>
          </p:cNvSpPr>
          <p:nvPr/>
        </p:nvSpPr>
        <p:spPr bwMode="ltGray">
          <a:xfrm>
            <a:off x="0" y="1563688"/>
            <a:ext cx="908050" cy="7874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13" name="Line 21"/>
          <p:cNvSpPr>
            <a:spLocks noChangeShapeType="1"/>
          </p:cNvSpPr>
          <p:nvPr/>
        </p:nvSpPr>
        <p:spPr bwMode="auto">
          <a:xfrm>
            <a:off x="165100" y="6477000"/>
            <a:ext cx="9410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110620" name="Rectangle 28"/>
          <p:cNvSpPr>
            <a:spLocks noChangeArrowheads="1"/>
          </p:cNvSpPr>
          <p:nvPr/>
        </p:nvSpPr>
        <p:spPr bwMode="gray">
          <a:xfrm>
            <a:off x="-5160" y="1557340"/>
            <a:ext cx="909770" cy="7969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21" name="Rectangle 29"/>
          <p:cNvSpPr>
            <a:spLocks noChangeArrowheads="1"/>
          </p:cNvSpPr>
          <p:nvPr/>
        </p:nvSpPr>
        <p:spPr bwMode="gray">
          <a:xfrm>
            <a:off x="8961836" y="2"/>
            <a:ext cx="944165" cy="79057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22" name="Rectangle 30"/>
          <p:cNvSpPr>
            <a:spLocks noChangeArrowheads="1"/>
          </p:cNvSpPr>
          <p:nvPr/>
        </p:nvSpPr>
        <p:spPr bwMode="gray">
          <a:xfrm>
            <a:off x="0" y="0"/>
            <a:ext cx="909770" cy="7874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" name="TextBox 14"/>
          <p:cNvSpPr txBox="1"/>
          <p:nvPr/>
        </p:nvSpPr>
        <p:spPr>
          <a:xfrm>
            <a:off x="0" y="6627168"/>
            <a:ext cx="18469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+mn-lt"/>
              </a:rPr>
              <a:t>www.trungtamtinhoc.edu.vn</a:t>
            </a:r>
          </a:p>
        </p:txBody>
      </p:sp>
    </p:spTree>
    <p:extLst>
      <p:ext uri="{BB962C8B-B14F-4D97-AF65-F5344CB8AC3E}">
        <p14:creationId xmlns:p14="http://schemas.microsoft.com/office/powerpoint/2010/main" val="1443859505"/>
      </p:ext>
    </p:extLst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10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10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09" grpId="0" animBg="1"/>
      <p:bldP spid="110620" grpId="0" animBg="1"/>
      <p:bldP spid="110622" grpId="0" animBg="1"/>
    </p:bld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i="0" u="none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34B4ACF-0562-4746-84D4-014123930D94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988947931"/>
              </p:ext>
            </p:extLst>
          </p:nvPr>
        </p:nvGraphicFramePr>
        <p:xfrm>
          <a:off x="94354" y="73356"/>
          <a:ext cx="9704262" cy="85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4" r:id="rId18" imgW="1523520" imgH="114120" progId="">
                  <p:embed/>
                </p:oleObj>
              </mc:Choice>
              <mc:Fallback>
                <p:oleObj r:id="rId18" imgW="1523520" imgH="114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4354" y="73356"/>
                        <a:ext cx="9704262" cy="859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9" name="Freeform 25"/>
          <p:cNvSpPr>
            <a:spLocks/>
          </p:cNvSpPr>
          <p:nvPr/>
        </p:nvSpPr>
        <p:spPr bwMode="gray">
          <a:xfrm>
            <a:off x="103188" y="6446840"/>
            <a:ext cx="9718543" cy="31432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5651" y="198"/>
              </a:cxn>
              <a:cxn ang="0">
                <a:pos x="5646" y="94"/>
              </a:cxn>
              <a:cxn ang="0">
                <a:pos x="1491" y="94"/>
              </a:cxn>
              <a:cxn ang="0">
                <a:pos x="1343" y="2"/>
              </a:cxn>
              <a:cxn ang="0">
                <a:pos x="0" y="0"/>
              </a:cxn>
              <a:cxn ang="0">
                <a:pos x="4" y="198"/>
              </a:cxn>
            </a:cxnLst>
            <a:rect l="0" t="0" r="r" b="b"/>
            <a:pathLst>
              <a:path w="5651" h="198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1050" name="Freeform 26"/>
          <p:cNvSpPr>
            <a:spLocks/>
          </p:cNvSpPr>
          <p:nvPr/>
        </p:nvSpPr>
        <p:spPr bwMode="gray">
          <a:xfrm>
            <a:off x="103189" y="6491288"/>
            <a:ext cx="9723702" cy="279400"/>
          </a:xfrm>
          <a:custGeom>
            <a:avLst/>
            <a:gdLst/>
            <a:ahLst/>
            <a:cxnLst>
              <a:cxn ang="0">
                <a:pos x="0" y="176"/>
              </a:cxn>
              <a:cxn ang="0">
                <a:pos x="5650" y="169"/>
              </a:cxn>
              <a:cxn ang="0">
                <a:pos x="5646" y="95"/>
              </a:cxn>
              <a:cxn ang="0">
                <a:pos x="1478" y="95"/>
              </a:cxn>
              <a:cxn ang="0">
                <a:pos x="1317" y="3"/>
              </a:cxn>
              <a:cxn ang="0">
                <a:pos x="0" y="0"/>
              </a:cxn>
              <a:cxn ang="0">
                <a:pos x="0" y="176"/>
              </a:cxn>
            </a:cxnLst>
            <a:rect l="0" t="0" r="r" b="b"/>
            <a:pathLst>
              <a:path w="5650" h="176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rgbClr val="094AB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 sz="1800" dirty="0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 flipV="1">
            <a:off x="103189" y="6723063"/>
            <a:ext cx="9725423" cy="555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95300" y="115295"/>
            <a:ext cx="701675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95300" y="1438277"/>
            <a:ext cx="891540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302001" y="6311902"/>
            <a:ext cx="1855656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fld id="{A2534A0B-59F8-4E90-97B3-14C6D44CB7BA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233327" y="6323013"/>
            <a:ext cx="2504017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7709828" y="6323013"/>
            <a:ext cx="1750748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8210A903-C639-4C14-9F4D-49FBCC68041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4" name="Group 33" title="Feathers">
            <a:extLst>
              <a:ext uri="{FF2B5EF4-FFF2-40B4-BE49-F238E27FC236}">
                <a16:creationId xmlns:a16="http://schemas.microsoft.com/office/drawing/2014/main" id="{02AD0BB5-22F9-4AC7-9E91-7E9296CA9B27}"/>
              </a:ext>
            </a:extLst>
          </p:cNvPr>
          <p:cNvGrpSpPr/>
          <p:nvPr userDrawn="1"/>
        </p:nvGrpSpPr>
        <p:grpSpPr>
          <a:xfrm flipH="1">
            <a:off x="7709879" y="3138985"/>
            <a:ext cx="2118399" cy="3397198"/>
            <a:chOff x="400714" y="362425"/>
            <a:chExt cx="3495979" cy="620438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CE539B7F-9AD9-417F-BC92-D398791E79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3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3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23FABBED-E202-4AE9-9229-1B2C0FCD5D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15E47EB-BC07-4E2C-BF03-3E8FBA67323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065855171"/>
              </p:ext>
            </p:extLst>
          </p:nvPr>
        </p:nvGraphicFramePr>
        <p:xfrm>
          <a:off x="107470" y="6733696"/>
          <a:ext cx="9724893" cy="4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5" r:id="rId20" imgW="12190320" imgH="114120" progId="">
                  <p:embed/>
                </p:oleObj>
              </mc:Choice>
              <mc:Fallback>
                <p:oleObj r:id="rId20" imgW="12190320" imgH="114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7470" y="6733696"/>
                        <a:ext cx="9724893" cy="4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Shape 569">
            <a:extLst>
              <a:ext uri="{FF2B5EF4-FFF2-40B4-BE49-F238E27FC236}">
                <a16:creationId xmlns:a16="http://schemas.microsoft.com/office/drawing/2014/main" id="{6391F411-B070-4216-A274-DC9AC292D76D}"/>
              </a:ext>
            </a:extLst>
          </p:cNvPr>
          <p:cNvPicPr preferRelativeResize="0"/>
          <p:nvPr userDrawn="1"/>
        </p:nvPicPr>
        <p:blipFill>
          <a:blip r:embed="rId22">
            <a:alphaModFix/>
          </a:blip>
          <a:stretch>
            <a:fillRect/>
          </a:stretch>
        </p:blipFill>
        <p:spPr>
          <a:xfrm flipV="1">
            <a:off x="96832" y="934157"/>
            <a:ext cx="9701784" cy="9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55540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igBlueDots1600gradientWithBrite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693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8568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 descr="BigBlueDots1600gradientWithBrite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6680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7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jpe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17.png"/><Relationship Id="rId7" Type="http://schemas.openxmlformats.org/officeDocument/2006/relationships/image" Target="../media/image52.png"/><Relationship Id="rId12" Type="http://schemas.openxmlformats.org/officeDocument/2006/relationships/image" Target="../media/image48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8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5.jpeg"/><Relationship Id="rId11" Type="http://schemas.openxmlformats.org/officeDocument/2006/relationships/image" Target="../media/image70.jpe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docs.opencv.org/3.4/d8/d83/tutorial_py_grabcut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71600"/>
            <a:ext cx="8839200" cy="5486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sz="3900" dirty="0" err="1">
                <a:solidFill>
                  <a:srgbClr val="F1AE0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GrabCut</a:t>
            </a:r>
            <a:r>
              <a:rPr lang="en-GB" dirty="0" smtClean="0">
                <a:solidFill>
                  <a:srgbClr val="F1AE05"/>
                </a:solidFill>
              </a:rPr>
              <a:t> </a:t>
            </a:r>
            <a:br>
              <a:rPr lang="en-GB" dirty="0" smtClean="0">
                <a:solidFill>
                  <a:srgbClr val="F1AE05"/>
                </a:solidFill>
              </a:rPr>
            </a:br>
            <a:r>
              <a:rPr lang="en-GB" sz="3200" dirty="0">
                <a:solidFill>
                  <a:srgbClr val="F1AE0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Interactive Foreground Extraction </a:t>
            </a:r>
            <a:br>
              <a:rPr lang="en-GB" sz="3200" dirty="0">
                <a:solidFill>
                  <a:srgbClr val="F1AE0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3200" dirty="0">
                <a:solidFill>
                  <a:srgbClr val="F1AE0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using Iterated Graph Cuts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sz="3200" b="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Carsten</a:t>
            </a:r>
            <a:r>
              <a:rPr lang="en-GB" sz="3200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Rother</a:t>
            </a:r>
            <a:br>
              <a:rPr lang="en-GB" sz="3200" b="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3200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Vladimir </a:t>
            </a:r>
            <a:r>
              <a:rPr lang="en-GB" sz="3200" b="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Kolmogorov</a:t>
            </a:r>
            <a:r>
              <a:rPr lang="en-GB" sz="3200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en-GB" sz="3200" b="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3200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Andrew Blake</a:t>
            </a:r>
            <a:r>
              <a:rPr lang="en-GB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GB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GB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Microsoft Research Cambridge-UK</a:t>
            </a:r>
          </a:p>
        </p:txBody>
      </p:sp>
      <p:pic>
        <p:nvPicPr>
          <p:cNvPr id="3075" name="Picture 12" descr="MSRClogo"/>
          <p:cNvPicPr>
            <a:picLocks noChangeAspect="1" noChangeArrowheads="1"/>
          </p:cNvPicPr>
          <p:nvPr/>
        </p:nvPicPr>
        <p:blipFill>
          <a:blip r:embed="rId3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1"/>
            <a:ext cx="23622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5" descr="ou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6" y="4062414"/>
            <a:ext cx="2009775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6" descr="ou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4041775"/>
            <a:ext cx="1924050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0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5"/>
          <p:cNvGrpSpPr>
            <a:grpSpLocks/>
          </p:cNvGrpSpPr>
          <p:nvPr/>
        </p:nvGrpSpPr>
        <p:grpSpPr bwMode="auto">
          <a:xfrm>
            <a:off x="838201" y="1979613"/>
            <a:ext cx="4581525" cy="3059112"/>
            <a:chOff x="288" y="1261"/>
            <a:chExt cx="2886" cy="1927"/>
          </a:xfrm>
        </p:grpSpPr>
        <p:pic>
          <p:nvPicPr>
            <p:cNvPr id="12322" name="Picture 13" descr="12408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261"/>
              <a:ext cx="2886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23" name="Rectangle 14"/>
            <p:cNvSpPr>
              <a:spLocks noChangeArrowheads="1"/>
            </p:cNvSpPr>
            <p:nvPr/>
          </p:nvSpPr>
          <p:spPr bwMode="auto">
            <a:xfrm>
              <a:off x="408" y="1373"/>
              <a:ext cx="2488" cy="1750"/>
            </a:xfrm>
            <a:prstGeom prst="rect">
              <a:avLst/>
            </a:prstGeom>
            <a:noFill/>
            <a:ln w="476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2291" name="Rectangle 24"/>
          <p:cNvSpPr>
            <a:spLocks noChangeArrowheads="1"/>
          </p:cNvSpPr>
          <p:nvPr/>
        </p:nvSpPr>
        <p:spPr bwMode="auto">
          <a:xfrm>
            <a:off x="5695951" y="1981201"/>
            <a:ext cx="3552825" cy="30575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2292" name="Rectangle 26"/>
          <p:cNvSpPr>
            <a:spLocks noChangeArrowheads="1"/>
          </p:cNvSpPr>
          <p:nvPr/>
        </p:nvSpPr>
        <p:spPr bwMode="auto">
          <a:xfrm>
            <a:off x="6007100" y="2157414"/>
            <a:ext cx="2895600" cy="2592387"/>
          </a:xfrm>
          <a:prstGeom prst="rect">
            <a:avLst/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2293" name="Line 28"/>
          <p:cNvSpPr>
            <a:spLocks noChangeShapeType="1"/>
          </p:cNvSpPr>
          <p:nvPr/>
        </p:nvSpPr>
        <p:spPr bwMode="auto">
          <a:xfrm>
            <a:off x="6005513" y="4686300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4" name="Line 29"/>
          <p:cNvSpPr>
            <a:spLocks noChangeShapeType="1"/>
          </p:cNvSpPr>
          <p:nvPr/>
        </p:nvSpPr>
        <p:spPr bwMode="auto">
          <a:xfrm>
            <a:off x="6634163" y="4676775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5" name="Line 30"/>
          <p:cNvSpPr>
            <a:spLocks noChangeShapeType="1"/>
          </p:cNvSpPr>
          <p:nvPr/>
        </p:nvSpPr>
        <p:spPr bwMode="auto">
          <a:xfrm>
            <a:off x="7315200" y="4681538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6" name="Line 31"/>
          <p:cNvSpPr>
            <a:spLocks noChangeShapeType="1"/>
          </p:cNvSpPr>
          <p:nvPr/>
        </p:nvSpPr>
        <p:spPr bwMode="auto">
          <a:xfrm>
            <a:off x="8901113" y="4662488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7" name="Line 32"/>
          <p:cNvSpPr>
            <a:spLocks noChangeShapeType="1"/>
          </p:cNvSpPr>
          <p:nvPr/>
        </p:nvSpPr>
        <p:spPr bwMode="auto">
          <a:xfrm>
            <a:off x="8048625" y="4676775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8" name="Text Box 33"/>
          <p:cNvSpPr txBox="1">
            <a:spLocks noChangeArrowheads="1"/>
          </p:cNvSpPr>
          <p:nvPr/>
        </p:nvSpPr>
        <p:spPr bwMode="auto">
          <a:xfrm>
            <a:off x="6462713" y="4757738"/>
            <a:ext cx="495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2299" name="Text Box 34"/>
          <p:cNvSpPr txBox="1">
            <a:spLocks noChangeArrowheads="1"/>
          </p:cNvSpPr>
          <p:nvPr/>
        </p:nvSpPr>
        <p:spPr bwMode="auto">
          <a:xfrm>
            <a:off x="7172325" y="4762501"/>
            <a:ext cx="495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300" name="Text Box 35"/>
          <p:cNvSpPr txBox="1">
            <a:spLocks noChangeArrowheads="1"/>
          </p:cNvSpPr>
          <p:nvPr/>
        </p:nvSpPr>
        <p:spPr bwMode="auto">
          <a:xfrm>
            <a:off x="7886700" y="4757738"/>
            <a:ext cx="495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2301" name="Text Box 36"/>
          <p:cNvSpPr txBox="1">
            <a:spLocks noChangeArrowheads="1"/>
          </p:cNvSpPr>
          <p:nvPr/>
        </p:nvSpPr>
        <p:spPr bwMode="auto">
          <a:xfrm>
            <a:off x="8729663" y="4757738"/>
            <a:ext cx="495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>
                <a:solidFill>
                  <a:srgbClr val="000000"/>
                </a:solidFill>
              </a:rPr>
              <a:t>4</a:t>
            </a:r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838201" y="1981201"/>
            <a:ext cx="5832475" cy="3057525"/>
            <a:chOff x="276" y="1245"/>
            <a:chExt cx="3674" cy="1926"/>
          </a:xfrm>
        </p:grpSpPr>
        <p:pic>
          <p:nvPicPr>
            <p:cNvPr id="12320" name="Picture 8" descr="t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" y="1245"/>
              <a:ext cx="2898" cy="1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21" name="Freeform 39"/>
            <p:cNvSpPr>
              <a:spLocks/>
            </p:cNvSpPr>
            <p:nvPr/>
          </p:nvSpPr>
          <p:spPr bwMode="auto">
            <a:xfrm>
              <a:off x="3548" y="1642"/>
              <a:ext cx="402" cy="708"/>
            </a:xfrm>
            <a:custGeom>
              <a:avLst/>
              <a:gdLst>
                <a:gd name="T0" fmla="*/ 0 w 402"/>
                <a:gd name="T1" fmla="*/ 0 h 708"/>
                <a:gd name="T2" fmla="*/ 402 w 402"/>
                <a:gd name="T3" fmla="*/ 708 h 708"/>
                <a:gd name="T4" fmla="*/ 0 60000 65536"/>
                <a:gd name="T5" fmla="*/ 0 60000 65536"/>
                <a:gd name="T6" fmla="*/ 0 w 402"/>
                <a:gd name="T7" fmla="*/ 0 h 708"/>
                <a:gd name="T8" fmla="*/ 402 w 402"/>
                <a:gd name="T9" fmla="*/ 708 h 7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2" h="708">
                  <a:moveTo>
                    <a:pt x="0" y="0"/>
                  </a:moveTo>
                  <a:lnTo>
                    <a:pt x="402" y="708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6400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Iterated Graph Cuts</a:t>
            </a:r>
          </a:p>
        </p:txBody>
      </p:sp>
      <p:grpSp>
        <p:nvGrpSpPr>
          <p:cNvPr id="12304" name="Group 4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12317" name="Picture 5" descr="MSRClogo"/>
            <p:cNvPicPr>
              <a:picLocks noChangeAspect="1" noChangeArrowheads="1"/>
            </p:cNvPicPr>
            <p:nvPr/>
          </p:nvPicPr>
          <p:blipFill>
            <a:blip r:embed="rId5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18" name="Line 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19" name="Text Box 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</a:rPr>
                <a:t>7</a:t>
              </a:r>
              <a:r>
                <a:rPr lang="en-GB" altLang="en-US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sp>
        <p:nvSpPr>
          <p:cNvPr id="12305" name="Text Box 25"/>
          <p:cNvSpPr txBox="1">
            <a:spLocks noChangeArrowheads="1"/>
          </p:cNvSpPr>
          <p:nvPr/>
        </p:nvSpPr>
        <p:spPr bwMode="auto">
          <a:xfrm>
            <a:off x="5613401" y="5392738"/>
            <a:ext cx="381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2400">
                <a:solidFill>
                  <a:srgbClr val="F1AE05"/>
                </a:solidFill>
              </a:rPr>
              <a:t>Energy after each Iteration</a:t>
            </a:r>
          </a:p>
        </p:txBody>
      </p: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838200" y="1976439"/>
            <a:ext cx="6503988" cy="3057525"/>
            <a:chOff x="288" y="1245"/>
            <a:chExt cx="4097" cy="1926"/>
          </a:xfrm>
        </p:grpSpPr>
        <p:pic>
          <p:nvPicPr>
            <p:cNvPr id="12315" name="Picture 9" descr="t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245"/>
              <a:ext cx="2886" cy="1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16" name="Freeform 38"/>
            <p:cNvSpPr>
              <a:spLocks/>
            </p:cNvSpPr>
            <p:nvPr/>
          </p:nvSpPr>
          <p:spPr bwMode="auto">
            <a:xfrm>
              <a:off x="3560" y="1645"/>
              <a:ext cx="825" cy="954"/>
            </a:xfrm>
            <a:custGeom>
              <a:avLst/>
              <a:gdLst>
                <a:gd name="T0" fmla="*/ 0 w 825"/>
                <a:gd name="T1" fmla="*/ 0 h 954"/>
                <a:gd name="T2" fmla="*/ 402 w 825"/>
                <a:gd name="T3" fmla="*/ 708 h 954"/>
                <a:gd name="T4" fmla="*/ 825 w 825"/>
                <a:gd name="T5" fmla="*/ 954 h 954"/>
                <a:gd name="T6" fmla="*/ 0 60000 65536"/>
                <a:gd name="T7" fmla="*/ 0 60000 65536"/>
                <a:gd name="T8" fmla="*/ 0 60000 65536"/>
                <a:gd name="T9" fmla="*/ 0 w 825"/>
                <a:gd name="T10" fmla="*/ 0 h 954"/>
                <a:gd name="T11" fmla="*/ 825 w 825"/>
                <a:gd name="T12" fmla="*/ 954 h 9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5" h="954">
                  <a:moveTo>
                    <a:pt x="0" y="0"/>
                  </a:moveTo>
                  <a:lnTo>
                    <a:pt x="402" y="708"/>
                  </a:lnTo>
                  <a:lnTo>
                    <a:pt x="825" y="954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838201" y="1976439"/>
            <a:ext cx="7224713" cy="3057525"/>
            <a:chOff x="288" y="1245"/>
            <a:chExt cx="4551" cy="1926"/>
          </a:xfrm>
        </p:grpSpPr>
        <p:sp>
          <p:nvSpPr>
            <p:cNvPr id="12313" name="Freeform 37"/>
            <p:cNvSpPr>
              <a:spLocks/>
            </p:cNvSpPr>
            <p:nvPr/>
          </p:nvSpPr>
          <p:spPr bwMode="auto">
            <a:xfrm>
              <a:off x="3560" y="1645"/>
              <a:ext cx="1279" cy="1086"/>
            </a:xfrm>
            <a:custGeom>
              <a:avLst/>
              <a:gdLst>
                <a:gd name="T0" fmla="*/ 0 w 1279"/>
                <a:gd name="T1" fmla="*/ 0 h 1086"/>
                <a:gd name="T2" fmla="*/ 402 w 1279"/>
                <a:gd name="T3" fmla="*/ 708 h 1086"/>
                <a:gd name="T4" fmla="*/ 825 w 1279"/>
                <a:gd name="T5" fmla="*/ 954 h 1086"/>
                <a:gd name="T6" fmla="*/ 1279 w 1279"/>
                <a:gd name="T7" fmla="*/ 1086 h 10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9"/>
                <a:gd name="T13" fmla="*/ 0 h 1086"/>
                <a:gd name="T14" fmla="*/ 1279 w 1279"/>
                <a:gd name="T15" fmla="*/ 1086 h 10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9" h="1086">
                  <a:moveTo>
                    <a:pt x="0" y="0"/>
                  </a:moveTo>
                  <a:lnTo>
                    <a:pt x="402" y="708"/>
                  </a:lnTo>
                  <a:lnTo>
                    <a:pt x="825" y="954"/>
                  </a:lnTo>
                  <a:lnTo>
                    <a:pt x="1279" y="1086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pic>
          <p:nvPicPr>
            <p:cNvPr id="12314" name="Picture 10" descr="t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245"/>
              <a:ext cx="2886" cy="1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838200" y="1976439"/>
            <a:ext cx="8077200" cy="3057525"/>
            <a:chOff x="288" y="1245"/>
            <a:chExt cx="5088" cy="1926"/>
          </a:xfrm>
        </p:grpSpPr>
        <p:sp>
          <p:nvSpPr>
            <p:cNvPr id="12311" name="Freeform 23"/>
            <p:cNvSpPr>
              <a:spLocks/>
            </p:cNvSpPr>
            <p:nvPr/>
          </p:nvSpPr>
          <p:spPr bwMode="auto">
            <a:xfrm>
              <a:off x="3557" y="1643"/>
              <a:ext cx="1819" cy="1142"/>
            </a:xfrm>
            <a:custGeom>
              <a:avLst/>
              <a:gdLst>
                <a:gd name="T0" fmla="*/ 0 w 1816"/>
                <a:gd name="T1" fmla="*/ 0 h 1142"/>
                <a:gd name="T2" fmla="*/ 402 w 1816"/>
                <a:gd name="T3" fmla="*/ 708 h 1142"/>
                <a:gd name="T4" fmla="*/ 825 w 1816"/>
                <a:gd name="T5" fmla="*/ 954 h 1142"/>
                <a:gd name="T6" fmla="*/ 1279 w 1816"/>
                <a:gd name="T7" fmla="*/ 1086 h 1142"/>
                <a:gd name="T8" fmla="*/ 1819 w 1816"/>
                <a:gd name="T9" fmla="*/ 1142 h 1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6"/>
                <a:gd name="T16" fmla="*/ 0 h 1142"/>
                <a:gd name="T17" fmla="*/ 1816 w 1816"/>
                <a:gd name="T18" fmla="*/ 1142 h 1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6" h="1142">
                  <a:moveTo>
                    <a:pt x="0" y="0"/>
                  </a:moveTo>
                  <a:lnTo>
                    <a:pt x="401" y="708"/>
                  </a:lnTo>
                  <a:lnTo>
                    <a:pt x="824" y="954"/>
                  </a:lnTo>
                  <a:lnTo>
                    <a:pt x="1277" y="1086"/>
                  </a:lnTo>
                  <a:lnTo>
                    <a:pt x="1816" y="1142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pic>
          <p:nvPicPr>
            <p:cNvPr id="12312" name="Picture 11" descr="t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245"/>
              <a:ext cx="2886" cy="1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09" name="Text Box 48"/>
          <p:cNvSpPr txBox="1">
            <a:spLocks noChangeArrowheads="1"/>
          </p:cNvSpPr>
          <p:nvPr/>
        </p:nvSpPr>
        <p:spPr bwMode="auto">
          <a:xfrm>
            <a:off x="2463801" y="5392738"/>
            <a:ext cx="1470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2400">
                <a:solidFill>
                  <a:srgbClr val="F1AE05"/>
                </a:solidFill>
              </a:rPr>
              <a:t>Result</a:t>
            </a:r>
          </a:p>
        </p:txBody>
      </p:sp>
      <p:sp>
        <p:nvSpPr>
          <p:cNvPr id="60465" name="Text Box 49"/>
          <p:cNvSpPr txBox="1">
            <a:spLocks noChangeArrowheads="1"/>
          </p:cNvSpPr>
          <p:nvPr/>
        </p:nvSpPr>
        <p:spPr bwMode="auto">
          <a:xfrm rot="1924658">
            <a:off x="6499226" y="2745215"/>
            <a:ext cx="2346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b="1" i="1">
                <a:solidFill>
                  <a:srgbClr val="F1AE05"/>
                </a:solidFill>
              </a:rPr>
              <a:t>Guaranteed</a:t>
            </a:r>
            <a:r>
              <a:rPr lang="en-GB" altLang="en-US" sz="2400" i="1">
                <a:solidFill>
                  <a:srgbClr val="F1AE05"/>
                </a:solidFill>
              </a:rPr>
              <a:t> </a:t>
            </a:r>
            <a:r>
              <a:rPr lang="en-GB" altLang="en-US" sz="2400" b="1" i="1">
                <a:solidFill>
                  <a:srgbClr val="F1AE05"/>
                </a:solidFill>
              </a:rPr>
              <a:t> to</a:t>
            </a:r>
            <a:br>
              <a:rPr lang="en-GB" altLang="en-US" sz="2400" b="1" i="1">
                <a:solidFill>
                  <a:srgbClr val="F1AE05"/>
                </a:solidFill>
              </a:rPr>
            </a:br>
            <a:r>
              <a:rPr lang="en-GB" altLang="en-US" sz="2400" b="1" i="1">
                <a:solidFill>
                  <a:srgbClr val="F1AE05"/>
                </a:solidFill>
              </a:rPr>
              <a:t>converge</a:t>
            </a:r>
            <a:r>
              <a:rPr lang="en-GB" altLang="en-US" sz="2400" b="1" i="1">
                <a:solidFill>
                  <a:srgbClr val="E0AD1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652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00200"/>
            <a:ext cx="9047877" cy="49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6616700" cy="1409700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Moderately straightforward </a:t>
            </a:r>
            <a:br>
              <a:rPr lang="en-GB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examples</a:t>
            </a:r>
          </a:p>
        </p:txBody>
      </p:sp>
      <p:pic>
        <p:nvPicPr>
          <p:cNvPr id="13315" name="Picture 4" descr="DSC034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643063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1377950" y="1782763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23876" y="5749926"/>
            <a:ext cx="8670925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1" tIns="45700" rIns="91401" bIns="4570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GB" altLang="en-US" sz="3200" b="1">
                <a:solidFill>
                  <a:srgbClr val="FFFFFF"/>
                </a:solidFill>
              </a:rPr>
              <a:t>… GrabCut completes automatically</a:t>
            </a:r>
          </a:p>
        </p:txBody>
      </p:sp>
      <p:pic>
        <p:nvPicPr>
          <p:cNvPr id="13318" name="Picture 7" descr="r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6" y="3640138"/>
            <a:ext cx="2308225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8" descr="te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6" y="3432176"/>
            <a:ext cx="873125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11" descr="153_536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6" y="1655764"/>
            <a:ext cx="230822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21" name="Group 13"/>
          <p:cNvGrpSpPr>
            <a:grpSpLocks/>
          </p:cNvGrpSpPr>
          <p:nvPr/>
        </p:nvGrpSpPr>
        <p:grpSpPr bwMode="auto">
          <a:xfrm>
            <a:off x="7007226" y="1425576"/>
            <a:ext cx="1450975" cy="1935163"/>
            <a:chOff x="4216" y="952"/>
            <a:chExt cx="914" cy="1219"/>
          </a:xfrm>
        </p:grpSpPr>
        <p:pic>
          <p:nvPicPr>
            <p:cNvPr id="13328" name="Picture 14" descr="IMG_3872_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" y="952"/>
              <a:ext cx="914" cy="1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Rectangle 15"/>
            <p:cNvSpPr>
              <a:spLocks noChangeArrowheads="1"/>
            </p:cNvSpPr>
            <p:nvPr/>
          </p:nvSpPr>
          <p:spPr bwMode="auto">
            <a:xfrm>
              <a:off x="4504" y="1173"/>
              <a:ext cx="288" cy="767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322" name="Group 16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13325" name="Picture 17" descr="MSRClogo"/>
            <p:cNvPicPr>
              <a:picLocks noChangeAspect="1" noChangeArrowheads="1"/>
            </p:cNvPicPr>
            <p:nvPr/>
          </p:nvPicPr>
          <p:blipFill>
            <a:blip r:embed="rId8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6" name="Line 18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327" name="Text Box 19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</a:rPr>
                <a:t>10</a:t>
              </a:r>
              <a:r>
                <a:rPr lang="en-GB" altLang="en-US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sp>
        <p:nvSpPr>
          <p:cNvPr id="13323" name="Freeform 22"/>
          <p:cNvSpPr>
            <a:spLocks/>
          </p:cNvSpPr>
          <p:nvPr/>
        </p:nvSpPr>
        <p:spPr bwMode="auto">
          <a:xfrm>
            <a:off x="4051300" y="1533526"/>
            <a:ext cx="2330450" cy="1984375"/>
          </a:xfrm>
          <a:custGeom>
            <a:avLst/>
            <a:gdLst>
              <a:gd name="T0" fmla="*/ 41247 w 1356"/>
              <a:gd name="T1" fmla="*/ 431386 h 1242"/>
              <a:gd name="T2" fmla="*/ 309352 w 1356"/>
              <a:gd name="T3" fmla="*/ 316350 h 1242"/>
              <a:gd name="T4" fmla="*/ 422781 w 1356"/>
              <a:gd name="T5" fmla="*/ 278004 h 1242"/>
              <a:gd name="T6" fmla="*/ 546521 w 1356"/>
              <a:gd name="T7" fmla="*/ 249245 h 1242"/>
              <a:gd name="T8" fmla="*/ 608392 w 1356"/>
              <a:gd name="T9" fmla="*/ 201313 h 1242"/>
              <a:gd name="T10" fmla="*/ 1196160 w 1356"/>
              <a:gd name="T11" fmla="*/ 0 h 1242"/>
              <a:gd name="T12" fmla="*/ 1433330 w 1356"/>
              <a:gd name="T13" fmla="*/ 19173 h 1242"/>
              <a:gd name="T14" fmla="*/ 1618941 w 1356"/>
              <a:gd name="T15" fmla="*/ 76691 h 1242"/>
              <a:gd name="T16" fmla="*/ 1794240 w 1356"/>
              <a:gd name="T17" fmla="*/ 306763 h 1242"/>
              <a:gd name="T18" fmla="*/ 1917981 w 1356"/>
              <a:gd name="T19" fmla="*/ 440972 h 1242"/>
              <a:gd name="T20" fmla="*/ 2041722 w 1356"/>
              <a:gd name="T21" fmla="*/ 556008 h 1242"/>
              <a:gd name="T22" fmla="*/ 2082969 w 1356"/>
              <a:gd name="T23" fmla="*/ 594354 h 1242"/>
              <a:gd name="T24" fmla="*/ 2113904 w 1356"/>
              <a:gd name="T25" fmla="*/ 623113 h 1242"/>
              <a:gd name="T26" fmla="*/ 2186086 w 1356"/>
              <a:gd name="T27" fmla="*/ 738149 h 1242"/>
              <a:gd name="T28" fmla="*/ 2227333 w 1356"/>
              <a:gd name="T29" fmla="*/ 795667 h 1242"/>
              <a:gd name="T30" fmla="*/ 2299515 w 1356"/>
              <a:gd name="T31" fmla="*/ 958635 h 1242"/>
              <a:gd name="T32" fmla="*/ 2330450 w 1356"/>
              <a:gd name="T33" fmla="*/ 1054499 h 1242"/>
              <a:gd name="T34" fmla="*/ 2186086 w 1356"/>
              <a:gd name="T35" fmla="*/ 1620093 h 1242"/>
              <a:gd name="T36" fmla="*/ 2041722 w 1356"/>
              <a:gd name="T37" fmla="*/ 1830993 h 1242"/>
              <a:gd name="T38" fmla="*/ 1948916 w 1356"/>
              <a:gd name="T39" fmla="*/ 1898098 h 1242"/>
              <a:gd name="T40" fmla="*/ 1701435 w 1356"/>
              <a:gd name="T41" fmla="*/ 1984375 h 1242"/>
              <a:gd name="T42" fmla="*/ 1175537 w 1356"/>
              <a:gd name="T43" fmla="*/ 1946030 h 1242"/>
              <a:gd name="T44" fmla="*/ 814626 w 1356"/>
              <a:gd name="T45" fmla="*/ 1850166 h 1242"/>
              <a:gd name="T46" fmla="*/ 711509 w 1356"/>
              <a:gd name="T47" fmla="*/ 1802234 h 1242"/>
              <a:gd name="T48" fmla="*/ 567145 w 1356"/>
              <a:gd name="T49" fmla="*/ 1677612 h 1242"/>
              <a:gd name="T50" fmla="*/ 443404 w 1356"/>
              <a:gd name="T51" fmla="*/ 1562575 h 1242"/>
              <a:gd name="T52" fmla="*/ 350599 w 1356"/>
              <a:gd name="T53" fmla="*/ 1476298 h 1242"/>
              <a:gd name="T54" fmla="*/ 164988 w 1356"/>
              <a:gd name="T55" fmla="*/ 1217467 h 1242"/>
              <a:gd name="T56" fmla="*/ 144364 w 1356"/>
              <a:gd name="T57" fmla="*/ 1159949 h 1242"/>
              <a:gd name="T58" fmla="*/ 51559 w 1356"/>
              <a:gd name="T59" fmla="*/ 901117 h 1242"/>
              <a:gd name="T60" fmla="*/ 0 w 1356"/>
              <a:gd name="T61" fmla="*/ 651872 h 1242"/>
              <a:gd name="T62" fmla="*/ 41247 w 1356"/>
              <a:gd name="T63" fmla="*/ 431386 h 124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56"/>
              <a:gd name="T97" fmla="*/ 0 h 1242"/>
              <a:gd name="T98" fmla="*/ 1356 w 1356"/>
              <a:gd name="T99" fmla="*/ 1242 h 124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3324" name="Picture 23" descr="o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559175"/>
            <a:ext cx="1976438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79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6400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Difficult Examples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0676" y="1714500"/>
            <a:ext cx="2212975" cy="876300"/>
          </a:xfrm>
          <a:noFill/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GB" altLang="en-US" sz="2000" b="1">
                <a:solidFill>
                  <a:srgbClr val="F1AE05"/>
                </a:solidFill>
              </a:rPr>
              <a:t>Camouflage &amp; </a:t>
            </a:r>
          </a:p>
          <a:p>
            <a:pPr eaLnBrk="1" hangingPunct="1">
              <a:buFontTx/>
              <a:buNone/>
            </a:pPr>
            <a:r>
              <a:rPr lang="en-GB" altLang="en-US" sz="2000" b="1">
                <a:solidFill>
                  <a:srgbClr val="F1AE05"/>
                </a:solidFill>
              </a:rPr>
              <a:t>Low Contrast</a:t>
            </a:r>
          </a:p>
        </p:txBody>
      </p:sp>
      <p:pic>
        <p:nvPicPr>
          <p:cNvPr id="14340" name="Picture 4" descr="k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4103689"/>
            <a:ext cx="1673225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1" name="Group 5"/>
          <p:cNvGrpSpPr>
            <a:grpSpLocks/>
          </p:cNvGrpSpPr>
          <p:nvPr/>
        </p:nvGrpSpPr>
        <p:grpSpPr bwMode="auto">
          <a:xfrm>
            <a:off x="1600201" y="2503488"/>
            <a:ext cx="1814513" cy="1333500"/>
            <a:chOff x="552" y="1552"/>
            <a:chExt cx="1558" cy="1040"/>
          </a:xfrm>
        </p:grpSpPr>
        <p:pic>
          <p:nvPicPr>
            <p:cNvPr id="14365" name="Picture 6" descr="20907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" y="1552"/>
              <a:ext cx="1558" cy="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66" name="Rectangle 7"/>
            <p:cNvSpPr>
              <a:spLocks noChangeArrowheads="1"/>
            </p:cNvSpPr>
            <p:nvPr/>
          </p:nvSpPr>
          <p:spPr bwMode="auto">
            <a:xfrm>
              <a:off x="846" y="1776"/>
              <a:ext cx="1056" cy="712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4342" name="Picture 8" descr="k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4110038"/>
            <a:ext cx="1884362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3" name="Group 9"/>
          <p:cNvGrpSpPr>
            <a:grpSpLocks/>
          </p:cNvGrpSpPr>
          <p:nvPr/>
        </p:nvGrpSpPr>
        <p:grpSpPr bwMode="auto">
          <a:xfrm>
            <a:off x="3944938" y="2503489"/>
            <a:ext cx="2284412" cy="1355725"/>
            <a:chOff x="4120" y="1344"/>
            <a:chExt cx="1496" cy="979"/>
          </a:xfrm>
        </p:grpSpPr>
        <p:pic>
          <p:nvPicPr>
            <p:cNvPr id="14363" name="Picture 10" descr="tree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0" y="1344"/>
              <a:ext cx="1496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64" name="Rectangle 11"/>
            <p:cNvSpPr>
              <a:spLocks noChangeArrowheads="1"/>
            </p:cNvSpPr>
            <p:nvPr/>
          </p:nvSpPr>
          <p:spPr bwMode="auto">
            <a:xfrm>
              <a:off x="4302" y="1344"/>
              <a:ext cx="1200" cy="976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6773863" y="2490788"/>
            <a:ext cx="2051050" cy="1346200"/>
            <a:chOff x="2104" y="1248"/>
            <a:chExt cx="1807" cy="1206"/>
          </a:xfrm>
        </p:grpSpPr>
        <p:pic>
          <p:nvPicPr>
            <p:cNvPr id="14361" name="Picture 14" descr="15309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" y="1248"/>
              <a:ext cx="1807" cy="1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62" name="Rectangle 15"/>
            <p:cNvSpPr>
              <a:spLocks noChangeArrowheads="1"/>
            </p:cNvSpPr>
            <p:nvPr/>
          </p:nvSpPr>
          <p:spPr bwMode="auto">
            <a:xfrm>
              <a:off x="2142" y="1432"/>
              <a:ext cx="1352" cy="904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345" name="Rectangle 16"/>
          <p:cNvSpPr>
            <a:spLocks noChangeArrowheads="1"/>
          </p:cNvSpPr>
          <p:nvPr/>
        </p:nvSpPr>
        <p:spPr bwMode="auto">
          <a:xfrm>
            <a:off x="6951664" y="1925638"/>
            <a:ext cx="1830387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1" tIns="45700" rIns="91401" bIns="4570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GB" altLang="en-US" sz="2000" b="1" dirty="0">
                <a:solidFill>
                  <a:srgbClr val="F1AE05"/>
                </a:solidFill>
              </a:rPr>
              <a:t>No telepathy</a:t>
            </a:r>
          </a:p>
        </p:txBody>
      </p:sp>
      <p:sp>
        <p:nvSpPr>
          <p:cNvPr id="14346" name="Rectangle 17"/>
          <p:cNvSpPr>
            <a:spLocks noChangeArrowheads="1"/>
          </p:cNvSpPr>
          <p:nvPr/>
        </p:nvSpPr>
        <p:spPr bwMode="auto">
          <a:xfrm>
            <a:off x="4229100" y="1900239"/>
            <a:ext cx="2116138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1" tIns="45700" rIns="91401" bIns="4570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GB" altLang="en-US" sz="2000" b="1">
                <a:solidFill>
                  <a:srgbClr val="F1AE05"/>
                </a:solidFill>
              </a:rPr>
              <a:t>Fine structure</a:t>
            </a:r>
          </a:p>
        </p:txBody>
      </p:sp>
      <p:sp>
        <p:nvSpPr>
          <p:cNvPr id="14347" name="Text Box 22"/>
          <p:cNvSpPr txBox="1">
            <a:spLocks noChangeArrowheads="1"/>
          </p:cNvSpPr>
          <p:nvPr/>
        </p:nvSpPr>
        <p:spPr bwMode="auto">
          <a:xfrm>
            <a:off x="522288" y="2801939"/>
            <a:ext cx="12065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Initial Rectangle</a:t>
            </a:r>
          </a:p>
        </p:txBody>
      </p:sp>
      <p:sp>
        <p:nvSpPr>
          <p:cNvPr id="14348" name="Text Box 23"/>
          <p:cNvSpPr txBox="1">
            <a:spLocks noChangeArrowheads="1"/>
          </p:cNvSpPr>
          <p:nvPr/>
        </p:nvSpPr>
        <p:spPr bwMode="auto">
          <a:xfrm>
            <a:off x="581025" y="4383089"/>
            <a:ext cx="12065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Initial</a:t>
            </a:r>
            <a:b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</a:b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Result</a:t>
            </a:r>
          </a:p>
        </p:txBody>
      </p:sp>
      <p:grpSp>
        <p:nvGrpSpPr>
          <p:cNvPr id="14349" name="Group 24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14358" name="Picture 25" descr="MSRClogo"/>
            <p:cNvPicPr>
              <a:picLocks noChangeAspect="1" noChangeArrowheads="1"/>
            </p:cNvPicPr>
            <p:nvPr/>
          </p:nvPicPr>
          <p:blipFill>
            <a:blip r:embed="rId8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9" name="Line 2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60" name="Text Box 2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</a:rPr>
                <a:t>11</a:t>
              </a:r>
              <a:r>
                <a:rPr lang="en-GB" altLang="en-US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sp>
        <p:nvSpPr>
          <p:cNvPr id="14350" name="Rectangle 31"/>
          <p:cNvSpPr>
            <a:spLocks noChangeArrowheads="1"/>
          </p:cNvSpPr>
          <p:nvPr/>
        </p:nvSpPr>
        <p:spPr bwMode="auto">
          <a:xfrm>
            <a:off x="6759575" y="4122738"/>
            <a:ext cx="2051050" cy="1346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4351" name="Picture 28" descr="o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14" y="4122739"/>
            <a:ext cx="19843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6769100" y="2487613"/>
            <a:ext cx="2057400" cy="1346200"/>
            <a:chOff x="2924" y="349"/>
            <a:chExt cx="1296" cy="848"/>
          </a:xfrm>
        </p:grpSpPr>
        <p:pic>
          <p:nvPicPr>
            <p:cNvPr id="14356" name="Picture 33" descr="15309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349"/>
              <a:ext cx="1292" cy="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7" name="Freeform 35"/>
            <p:cNvSpPr>
              <a:spLocks/>
            </p:cNvSpPr>
            <p:nvPr/>
          </p:nvSpPr>
          <p:spPr bwMode="auto">
            <a:xfrm>
              <a:off x="2924" y="447"/>
              <a:ext cx="977" cy="714"/>
            </a:xfrm>
            <a:custGeom>
              <a:avLst/>
              <a:gdLst>
                <a:gd name="T0" fmla="*/ 202 w 977"/>
                <a:gd name="T1" fmla="*/ 315 h 714"/>
                <a:gd name="T2" fmla="*/ 46 w 977"/>
                <a:gd name="T3" fmla="*/ 354 h 714"/>
                <a:gd name="T4" fmla="*/ 7 w 977"/>
                <a:gd name="T5" fmla="*/ 339 h 714"/>
                <a:gd name="T6" fmla="*/ 52 w 977"/>
                <a:gd name="T7" fmla="*/ 225 h 714"/>
                <a:gd name="T8" fmla="*/ 94 w 977"/>
                <a:gd name="T9" fmla="*/ 186 h 714"/>
                <a:gd name="T10" fmla="*/ 127 w 977"/>
                <a:gd name="T11" fmla="*/ 165 h 714"/>
                <a:gd name="T12" fmla="*/ 193 w 977"/>
                <a:gd name="T13" fmla="*/ 141 h 714"/>
                <a:gd name="T14" fmla="*/ 355 w 977"/>
                <a:gd name="T15" fmla="*/ 120 h 714"/>
                <a:gd name="T16" fmla="*/ 487 w 977"/>
                <a:gd name="T17" fmla="*/ 132 h 714"/>
                <a:gd name="T18" fmla="*/ 568 w 977"/>
                <a:gd name="T19" fmla="*/ 144 h 714"/>
                <a:gd name="T20" fmla="*/ 712 w 977"/>
                <a:gd name="T21" fmla="*/ 75 h 714"/>
                <a:gd name="T22" fmla="*/ 754 w 977"/>
                <a:gd name="T23" fmla="*/ 27 h 714"/>
                <a:gd name="T24" fmla="*/ 862 w 977"/>
                <a:gd name="T25" fmla="*/ 0 h 714"/>
                <a:gd name="T26" fmla="*/ 904 w 977"/>
                <a:gd name="T27" fmla="*/ 39 h 714"/>
                <a:gd name="T28" fmla="*/ 916 w 977"/>
                <a:gd name="T29" fmla="*/ 57 h 714"/>
                <a:gd name="T30" fmla="*/ 922 w 977"/>
                <a:gd name="T31" fmla="*/ 66 h 714"/>
                <a:gd name="T32" fmla="*/ 934 w 977"/>
                <a:gd name="T33" fmla="*/ 210 h 714"/>
                <a:gd name="T34" fmla="*/ 949 w 977"/>
                <a:gd name="T35" fmla="*/ 462 h 714"/>
                <a:gd name="T36" fmla="*/ 967 w 977"/>
                <a:gd name="T37" fmla="*/ 621 h 714"/>
                <a:gd name="T38" fmla="*/ 916 w 977"/>
                <a:gd name="T39" fmla="*/ 711 h 714"/>
                <a:gd name="T40" fmla="*/ 880 w 977"/>
                <a:gd name="T41" fmla="*/ 702 h 714"/>
                <a:gd name="T42" fmla="*/ 862 w 977"/>
                <a:gd name="T43" fmla="*/ 696 h 714"/>
                <a:gd name="T44" fmla="*/ 829 w 977"/>
                <a:gd name="T45" fmla="*/ 651 h 714"/>
                <a:gd name="T46" fmla="*/ 790 w 977"/>
                <a:gd name="T47" fmla="*/ 570 h 714"/>
                <a:gd name="T48" fmla="*/ 748 w 977"/>
                <a:gd name="T49" fmla="*/ 480 h 714"/>
                <a:gd name="T50" fmla="*/ 691 w 977"/>
                <a:gd name="T51" fmla="*/ 369 h 714"/>
                <a:gd name="T52" fmla="*/ 643 w 977"/>
                <a:gd name="T53" fmla="*/ 351 h 714"/>
                <a:gd name="T54" fmla="*/ 511 w 977"/>
                <a:gd name="T55" fmla="*/ 378 h 714"/>
                <a:gd name="T56" fmla="*/ 382 w 977"/>
                <a:gd name="T57" fmla="*/ 366 h 714"/>
                <a:gd name="T58" fmla="*/ 223 w 977"/>
                <a:gd name="T59" fmla="*/ 318 h 714"/>
                <a:gd name="T60" fmla="*/ 202 w 977"/>
                <a:gd name="T61" fmla="*/ 315 h 7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7"/>
                <a:gd name="T94" fmla="*/ 0 h 714"/>
                <a:gd name="T95" fmla="*/ 977 w 977"/>
                <a:gd name="T96" fmla="*/ 714 h 71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7" h="714">
                  <a:moveTo>
                    <a:pt x="202" y="315"/>
                  </a:moveTo>
                  <a:cubicBezTo>
                    <a:pt x="149" y="319"/>
                    <a:pt x="99" y="343"/>
                    <a:pt x="46" y="354"/>
                  </a:cubicBezTo>
                  <a:cubicBezTo>
                    <a:pt x="26" y="352"/>
                    <a:pt x="17" y="355"/>
                    <a:pt x="7" y="339"/>
                  </a:cubicBezTo>
                  <a:cubicBezTo>
                    <a:pt x="9" y="279"/>
                    <a:pt x="0" y="251"/>
                    <a:pt x="52" y="225"/>
                  </a:cubicBezTo>
                  <a:cubicBezTo>
                    <a:pt x="62" y="210"/>
                    <a:pt x="79" y="196"/>
                    <a:pt x="94" y="186"/>
                  </a:cubicBezTo>
                  <a:cubicBezTo>
                    <a:pt x="101" y="175"/>
                    <a:pt x="114" y="169"/>
                    <a:pt x="127" y="165"/>
                  </a:cubicBezTo>
                  <a:cubicBezTo>
                    <a:pt x="145" y="147"/>
                    <a:pt x="169" y="145"/>
                    <a:pt x="193" y="141"/>
                  </a:cubicBezTo>
                  <a:cubicBezTo>
                    <a:pt x="247" y="133"/>
                    <a:pt x="301" y="127"/>
                    <a:pt x="355" y="120"/>
                  </a:cubicBezTo>
                  <a:cubicBezTo>
                    <a:pt x="411" y="122"/>
                    <a:pt x="438" y="125"/>
                    <a:pt x="487" y="132"/>
                  </a:cubicBezTo>
                  <a:cubicBezTo>
                    <a:pt x="512" y="140"/>
                    <a:pt x="541" y="141"/>
                    <a:pt x="568" y="144"/>
                  </a:cubicBezTo>
                  <a:cubicBezTo>
                    <a:pt x="652" y="141"/>
                    <a:pt x="648" y="118"/>
                    <a:pt x="712" y="75"/>
                  </a:cubicBezTo>
                  <a:cubicBezTo>
                    <a:pt x="719" y="64"/>
                    <a:pt x="743" y="34"/>
                    <a:pt x="754" y="27"/>
                  </a:cubicBezTo>
                  <a:cubicBezTo>
                    <a:pt x="768" y="6"/>
                    <a:pt x="837" y="6"/>
                    <a:pt x="862" y="0"/>
                  </a:cubicBezTo>
                  <a:cubicBezTo>
                    <a:pt x="884" y="2"/>
                    <a:pt x="886" y="27"/>
                    <a:pt x="904" y="39"/>
                  </a:cubicBezTo>
                  <a:cubicBezTo>
                    <a:pt x="908" y="45"/>
                    <a:pt x="912" y="51"/>
                    <a:pt x="916" y="57"/>
                  </a:cubicBezTo>
                  <a:cubicBezTo>
                    <a:pt x="918" y="60"/>
                    <a:pt x="922" y="66"/>
                    <a:pt x="922" y="66"/>
                  </a:cubicBezTo>
                  <a:cubicBezTo>
                    <a:pt x="927" y="114"/>
                    <a:pt x="931" y="162"/>
                    <a:pt x="934" y="210"/>
                  </a:cubicBezTo>
                  <a:cubicBezTo>
                    <a:pt x="929" y="294"/>
                    <a:pt x="922" y="381"/>
                    <a:pt x="949" y="462"/>
                  </a:cubicBezTo>
                  <a:cubicBezTo>
                    <a:pt x="957" y="515"/>
                    <a:pt x="963" y="568"/>
                    <a:pt x="967" y="621"/>
                  </a:cubicBezTo>
                  <a:cubicBezTo>
                    <a:pt x="964" y="703"/>
                    <a:pt x="977" y="696"/>
                    <a:pt x="916" y="711"/>
                  </a:cubicBezTo>
                  <a:cubicBezTo>
                    <a:pt x="858" y="705"/>
                    <a:pt x="908" y="714"/>
                    <a:pt x="880" y="702"/>
                  </a:cubicBezTo>
                  <a:cubicBezTo>
                    <a:pt x="874" y="699"/>
                    <a:pt x="862" y="696"/>
                    <a:pt x="862" y="696"/>
                  </a:cubicBezTo>
                  <a:cubicBezTo>
                    <a:pt x="851" y="680"/>
                    <a:pt x="840" y="667"/>
                    <a:pt x="829" y="651"/>
                  </a:cubicBezTo>
                  <a:cubicBezTo>
                    <a:pt x="812" y="626"/>
                    <a:pt x="817" y="588"/>
                    <a:pt x="790" y="570"/>
                  </a:cubicBezTo>
                  <a:cubicBezTo>
                    <a:pt x="780" y="539"/>
                    <a:pt x="766" y="507"/>
                    <a:pt x="748" y="480"/>
                  </a:cubicBezTo>
                  <a:cubicBezTo>
                    <a:pt x="742" y="449"/>
                    <a:pt x="718" y="387"/>
                    <a:pt x="691" y="369"/>
                  </a:cubicBezTo>
                  <a:cubicBezTo>
                    <a:pt x="674" y="349"/>
                    <a:pt x="673" y="349"/>
                    <a:pt x="643" y="351"/>
                  </a:cubicBezTo>
                  <a:cubicBezTo>
                    <a:pt x="613" y="353"/>
                    <a:pt x="554" y="376"/>
                    <a:pt x="511" y="378"/>
                  </a:cubicBezTo>
                  <a:cubicBezTo>
                    <a:pt x="470" y="376"/>
                    <a:pt x="423" y="378"/>
                    <a:pt x="382" y="366"/>
                  </a:cubicBezTo>
                  <a:cubicBezTo>
                    <a:pt x="327" y="350"/>
                    <a:pt x="282" y="323"/>
                    <a:pt x="223" y="318"/>
                  </a:cubicBezTo>
                  <a:cubicBezTo>
                    <a:pt x="206" y="315"/>
                    <a:pt x="213" y="315"/>
                    <a:pt x="202" y="315"/>
                  </a:cubicBez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6746875" y="4119563"/>
            <a:ext cx="2051050" cy="1377950"/>
            <a:chOff x="2854" y="3039"/>
            <a:chExt cx="1292" cy="868"/>
          </a:xfrm>
        </p:grpSpPr>
        <p:sp>
          <p:nvSpPr>
            <p:cNvPr id="14354" name="Rectangle 38"/>
            <p:cNvSpPr>
              <a:spLocks noChangeArrowheads="1"/>
            </p:cNvSpPr>
            <p:nvPr/>
          </p:nvSpPr>
          <p:spPr bwMode="auto">
            <a:xfrm>
              <a:off x="2854" y="3041"/>
              <a:ext cx="1292" cy="8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pic>
          <p:nvPicPr>
            <p:cNvPr id="14355" name="Picture 30" descr="o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" y="3039"/>
              <a:ext cx="1218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321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7556500" cy="1143000"/>
          </a:xfrm>
        </p:spPr>
        <p:txBody>
          <a:bodyPr/>
          <a:lstStyle/>
          <a:p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Evaluation – Labelled Database</a:t>
            </a: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381000" y="5857876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000">
                <a:solidFill>
                  <a:srgbClr val="FFFFFF"/>
                </a:solidFill>
                <a:latin typeface="Arial" panose="020B0604020202020204" pitchFamily="34" charset="0"/>
              </a:rPr>
              <a:t>Available online:  </a:t>
            </a:r>
            <a:r>
              <a:rPr lang="en-GB" altLang="en-US" sz="2000">
                <a:solidFill>
                  <a:srgbClr val="F1AE05"/>
                </a:solidFill>
                <a:latin typeface="Arial" panose="020B0604020202020204" pitchFamily="34" charset="0"/>
              </a:rPr>
              <a:t>http://research.microsoft.com/vision/cambridge/segmentation/</a:t>
            </a:r>
          </a:p>
        </p:txBody>
      </p:sp>
      <p:pic>
        <p:nvPicPr>
          <p:cNvPr id="145413" name="Picture 5" descr="flow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1670050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4" name="Picture 6" descr="figure1INTE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149351"/>
            <a:ext cx="14668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5" name="Picture 7" descr="banana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6" y="1657351"/>
            <a:ext cx="2282825" cy="171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6" name="Picture 8" descr="person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1" y="1149350"/>
            <a:ext cx="1654175" cy="22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7" name="Picture 9" descr="flow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5" y="3949701"/>
            <a:ext cx="22479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8" name="Picture 10" descr="person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6" y="3460751"/>
            <a:ext cx="1641475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9" name="Picture 11" descr="figure1INTER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3460750"/>
            <a:ext cx="1457325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20" name="Picture 12" descr="banana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75" y="3902075"/>
            <a:ext cx="23114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425" name="Group 17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145426" name="Picture 18" descr="MSRClogo"/>
            <p:cNvPicPr>
              <a:picLocks noChangeAspect="1" noChangeArrowheads="1"/>
            </p:cNvPicPr>
            <p:nvPr/>
          </p:nvPicPr>
          <p:blipFill>
            <a:blip r:embed="rId11" cstate="print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5428" name="Text Box 20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  <a:latin typeface="Arial" panose="020B0604020202020204" pitchFamily="34" charset="0"/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  <a:latin typeface="Arial" panose="020B0604020202020204" pitchFamily="34" charset="0"/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  <a:latin typeface="Arial" panose="020B0604020202020204" pitchFamily="34" charset="0"/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  <a:latin typeface="Arial" panose="020B0604020202020204" pitchFamily="34" charset="0"/>
                </a:rPr>
                <a:t>12</a:t>
              </a:r>
              <a:r>
                <a:rPr lang="en-GB" altLang="en-US" sz="1600">
                  <a:solidFill>
                    <a:srgbClr val="7979FF"/>
                  </a:solidFill>
                  <a:latin typeface="Arial" panose="020B0604020202020204" pitchFamily="34" charset="0"/>
                </a:rPr>
                <a:t>         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51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13" name="Picture 41" descr="lla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4" y="1720851"/>
            <a:ext cx="2744787" cy="19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2" name="Picture 10" descr="bj_llama_in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1719264"/>
            <a:ext cx="2760662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1" name="Picture 9" descr="bj_llama_in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1719264"/>
            <a:ext cx="2760662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3" name="Picture 11" descr="bj_llama_out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3879851"/>
            <a:ext cx="2760662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8" name="Picture 16" descr="bj_llama_out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3879851"/>
            <a:ext cx="2760662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90" name="Picture 18" descr="bj_llama_out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3873501"/>
            <a:ext cx="2770188" cy="20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8" name="Picture 6" descr="bj_llama_in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1" y="1714501"/>
            <a:ext cx="2760663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14" name="Picture 42" descr="lla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1" y="1717676"/>
            <a:ext cx="2760663" cy="199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6400800" cy="1143000"/>
          </a:xfrm>
        </p:spPr>
        <p:txBody>
          <a:bodyPr/>
          <a:lstStyle/>
          <a:p>
            <a:r>
              <a:rPr lang="en-GB" altLang="en-US"/>
              <a:t>  </a:t>
            </a: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Comparison </a:t>
            </a:r>
          </a:p>
        </p:txBody>
      </p:sp>
      <p:sp>
        <p:nvSpPr>
          <p:cNvPr id="105497" name="Text Box 25"/>
          <p:cNvSpPr txBox="1">
            <a:spLocks noChangeArrowheads="1"/>
          </p:cNvSpPr>
          <p:nvPr/>
        </p:nvSpPr>
        <p:spPr bwMode="auto">
          <a:xfrm>
            <a:off x="5795963" y="1239838"/>
            <a:ext cx="17319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b="1">
                <a:solidFill>
                  <a:srgbClr val="F1AE05"/>
                </a:solidFill>
                <a:latin typeface="Arial Narrow" panose="020B0606020202030204" pitchFamily="34" charset="0"/>
              </a:rPr>
              <a:t>GrabCut</a:t>
            </a:r>
          </a:p>
        </p:txBody>
      </p:sp>
      <p:sp>
        <p:nvSpPr>
          <p:cNvPr id="105498" name="Text Box 26"/>
          <p:cNvSpPr txBox="1">
            <a:spLocks noChangeArrowheads="1"/>
          </p:cNvSpPr>
          <p:nvPr/>
        </p:nvSpPr>
        <p:spPr bwMode="auto">
          <a:xfrm>
            <a:off x="1830388" y="1228725"/>
            <a:ext cx="3206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b="1">
                <a:solidFill>
                  <a:srgbClr val="F1AE05"/>
                </a:solidFill>
                <a:latin typeface="Arial Narrow" panose="020B0606020202030204" pitchFamily="34" charset="0"/>
              </a:rPr>
              <a:t>Boykov and Jolly (2001)</a:t>
            </a:r>
          </a:p>
        </p:txBody>
      </p:sp>
      <p:pic>
        <p:nvPicPr>
          <p:cNvPr id="105477" name="Picture 5" descr="gc_llama_in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t="238" r="230" b="159"/>
          <a:stretch>
            <a:fillRect/>
          </a:stretch>
        </p:blipFill>
        <p:spPr bwMode="auto">
          <a:xfrm>
            <a:off x="5302250" y="1714500"/>
            <a:ext cx="277018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508" name="Group 36"/>
          <p:cNvGrpSpPr>
            <a:grpSpLocks/>
          </p:cNvGrpSpPr>
          <p:nvPr/>
        </p:nvGrpSpPr>
        <p:grpSpPr bwMode="auto">
          <a:xfrm>
            <a:off x="5308601" y="3886200"/>
            <a:ext cx="2760663" cy="2503488"/>
            <a:chOff x="1080" y="2560"/>
            <a:chExt cx="1739" cy="1577"/>
          </a:xfrm>
        </p:grpSpPr>
        <p:pic>
          <p:nvPicPr>
            <p:cNvPr id="105476" name="Picture 4" descr="gc_llama_out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" y="2560"/>
              <a:ext cx="1739" cy="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500" name="Text Box 28"/>
            <p:cNvSpPr txBox="1">
              <a:spLocks noChangeArrowheads="1"/>
            </p:cNvSpPr>
            <p:nvPr/>
          </p:nvSpPr>
          <p:spPr bwMode="auto">
            <a:xfrm>
              <a:off x="1387" y="3945"/>
              <a:ext cx="12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2000" b="1">
                  <a:solidFill>
                    <a:srgbClr val="FFFFFF"/>
                  </a:solidFill>
                  <a:latin typeface="Arial Narrow" panose="020B0606020202030204" pitchFamily="34" charset="0"/>
                </a:rPr>
                <a:t>Error Rate: 0.72%</a:t>
              </a:r>
            </a:p>
          </p:txBody>
        </p:sp>
      </p:grpSp>
      <p:sp>
        <p:nvSpPr>
          <p:cNvPr id="105505" name="Text Box 33"/>
          <p:cNvSpPr txBox="1">
            <a:spLocks noChangeArrowheads="1"/>
          </p:cNvSpPr>
          <p:nvPr/>
        </p:nvSpPr>
        <p:spPr bwMode="auto">
          <a:xfrm>
            <a:off x="2516189" y="6073775"/>
            <a:ext cx="2028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000" b="1">
                <a:solidFill>
                  <a:srgbClr val="FFFFFF"/>
                </a:solidFill>
                <a:latin typeface="Arial Narrow" panose="020B0606020202030204" pitchFamily="34" charset="0"/>
              </a:rPr>
              <a:t>Error Rate: 1.87%</a:t>
            </a:r>
          </a:p>
        </p:txBody>
      </p:sp>
      <p:sp>
        <p:nvSpPr>
          <p:cNvPr id="105503" name="Text Box 31"/>
          <p:cNvSpPr txBox="1">
            <a:spLocks noChangeArrowheads="1"/>
          </p:cNvSpPr>
          <p:nvPr/>
        </p:nvSpPr>
        <p:spPr bwMode="auto">
          <a:xfrm>
            <a:off x="2516189" y="6073775"/>
            <a:ext cx="2028825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000" b="1">
                <a:solidFill>
                  <a:srgbClr val="FFFFFF"/>
                </a:solidFill>
                <a:latin typeface="Arial Narrow" panose="020B0606020202030204" pitchFamily="34" charset="0"/>
              </a:rPr>
              <a:t>Error Rate: 1.81%</a:t>
            </a:r>
          </a:p>
        </p:txBody>
      </p:sp>
      <p:sp>
        <p:nvSpPr>
          <p:cNvPr id="105504" name="Text Box 32"/>
          <p:cNvSpPr txBox="1">
            <a:spLocks noChangeArrowheads="1"/>
          </p:cNvSpPr>
          <p:nvPr/>
        </p:nvSpPr>
        <p:spPr bwMode="auto">
          <a:xfrm>
            <a:off x="2516189" y="6073775"/>
            <a:ext cx="2028825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000" b="1">
                <a:solidFill>
                  <a:srgbClr val="FFFFFF"/>
                </a:solidFill>
                <a:latin typeface="Arial Narrow" panose="020B0606020202030204" pitchFamily="34" charset="0"/>
              </a:rPr>
              <a:t>Error Rate: 1.32%</a:t>
            </a:r>
          </a:p>
        </p:txBody>
      </p:sp>
      <p:sp>
        <p:nvSpPr>
          <p:cNvPr id="105506" name="Text Box 34"/>
          <p:cNvSpPr txBox="1">
            <a:spLocks noChangeArrowheads="1"/>
          </p:cNvSpPr>
          <p:nvPr/>
        </p:nvSpPr>
        <p:spPr bwMode="auto">
          <a:xfrm>
            <a:off x="2516189" y="6073775"/>
            <a:ext cx="2028825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000" b="1">
                <a:solidFill>
                  <a:srgbClr val="FFFFFF"/>
                </a:solidFill>
                <a:latin typeface="Arial Narrow" panose="020B0606020202030204" pitchFamily="34" charset="0"/>
              </a:rPr>
              <a:t>Error Rate: 1.25%</a:t>
            </a:r>
          </a:p>
        </p:txBody>
      </p:sp>
      <p:sp>
        <p:nvSpPr>
          <p:cNvPr id="105501" name="Text Box 29"/>
          <p:cNvSpPr txBox="1">
            <a:spLocks noChangeArrowheads="1"/>
          </p:cNvSpPr>
          <p:nvPr/>
        </p:nvSpPr>
        <p:spPr bwMode="auto">
          <a:xfrm>
            <a:off x="2516189" y="6073775"/>
            <a:ext cx="2028825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000" b="1">
                <a:solidFill>
                  <a:srgbClr val="FFFFFF"/>
                </a:solidFill>
                <a:latin typeface="Arial Narrow" panose="020B0606020202030204" pitchFamily="34" charset="0"/>
              </a:rPr>
              <a:t>Error Rate: 0.72%</a:t>
            </a:r>
          </a:p>
        </p:txBody>
      </p:sp>
      <p:grpSp>
        <p:nvGrpSpPr>
          <p:cNvPr id="105509" name="Group 37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105510" name="Picture 38" descr="MSRClogo"/>
            <p:cNvPicPr>
              <a:picLocks noChangeAspect="1" noChangeArrowheads="1"/>
            </p:cNvPicPr>
            <p:nvPr/>
          </p:nvPicPr>
          <p:blipFill>
            <a:blip r:embed="rId12" cstate="print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511" name="Line 39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5512" name="Text Box 40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  <a:latin typeface="Arial" panose="020B0604020202020204" pitchFamily="34" charset="0"/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  <a:latin typeface="Arial" panose="020B0604020202020204" pitchFamily="34" charset="0"/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  <a:latin typeface="Arial" panose="020B0604020202020204" pitchFamily="34" charset="0"/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  <a:latin typeface="Arial" panose="020B0604020202020204" pitchFamily="34" charset="0"/>
                </a:rPr>
                <a:t>13</a:t>
              </a:r>
              <a:r>
                <a:rPr lang="en-GB" altLang="en-US" sz="1600">
                  <a:solidFill>
                    <a:srgbClr val="7979FF"/>
                  </a:solidFill>
                  <a:latin typeface="Arial" panose="020B0604020202020204" pitchFamily="34" charset="0"/>
                </a:rPr>
                <a:t>                    </a:t>
              </a:r>
            </a:p>
          </p:txBody>
        </p:sp>
      </p:grpSp>
      <p:sp>
        <p:nvSpPr>
          <p:cNvPr id="105515" name="Text Box 43"/>
          <p:cNvSpPr txBox="1">
            <a:spLocks noChangeArrowheads="1"/>
          </p:cNvSpPr>
          <p:nvPr/>
        </p:nvSpPr>
        <p:spPr bwMode="auto">
          <a:xfrm>
            <a:off x="1028701" y="2352675"/>
            <a:ext cx="809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>
                <a:solidFill>
                  <a:srgbClr val="FFFFFF"/>
                </a:solidFill>
                <a:latin typeface="Arial" panose="020B0604020202020204" pitchFamily="34" charset="0"/>
              </a:rPr>
              <a:t>User Input</a:t>
            </a:r>
          </a:p>
        </p:txBody>
      </p:sp>
      <p:sp>
        <p:nvSpPr>
          <p:cNvPr id="105516" name="Text Box 44"/>
          <p:cNvSpPr txBox="1">
            <a:spLocks noChangeArrowheads="1"/>
          </p:cNvSpPr>
          <p:nvPr/>
        </p:nvSpPr>
        <p:spPr bwMode="auto">
          <a:xfrm>
            <a:off x="957263" y="4667251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>
                <a:solidFill>
                  <a:srgbClr val="FFFFFF"/>
                </a:solidFill>
                <a:latin typeface="Arial" panose="020B0604020202020204" pitchFamily="34" charset="0"/>
              </a:rPr>
              <a:t>Result</a:t>
            </a:r>
          </a:p>
        </p:txBody>
      </p:sp>
      <p:pic>
        <p:nvPicPr>
          <p:cNvPr id="105479" name="Picture 7" descr="bj_llama_in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6" y="1714501"/>
            <a:ext cx="2760663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92" name="Picture 20" descr="bj_llama_out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3873501"/>
            <a:ext cx="2770188" cy="20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80" name="Picture 8" descr="bj_llama_in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1" y="1714501"/>
            <a:ext cx="2760663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94" name="Picture 22" descr="bj_llama_out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3867151"/>
            <a:ext cx="2779713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17" name="Picture 45" descr="bj_llama_in_al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1712914"/>
            <a:ext cx="2794000" cy="20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5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05" grpId="0"/>
      <p:bldP spid="105503" grpId="0" animBg="1"/>
      <p:bldP spid="105504" grpId="0" animBg="1"/>
      <p:bldP spid="105506" grpId="0" animBg="1"/>
      <p:bldP spid="105501" grpId="0" animBg="1"/>
      <p:bldP spid="105515" grpId="0"/>
      <p:bldP spid="1055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 descr="ou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1" y="1257300"/>
            <a:ext cx="157321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25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6400800" cy="1143000"/>
          </a:xfrm>
        </p:spPr>
        <p:txBody>
          <a:bodyPr/>
          <a:lstStyle/>
          <a:p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Summary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711201" y="5654676"/>
            <a:ext cx="12541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Magic Wand (198?)</a:t>
            </a:r>
          </a:p>
        </p:txBody>
      </p:sp>
      <p:sp>
        <p:nvSpPr>
          <p:cNvPr id="181253" name="Text Box 5"/>
          <p:cNvSpPr txBox="1">
            <a:spLocks noChangeArrowheads="1"/>
          </p:cNvSpPr>
          <p:nvPr/>
        </p:nvSpPr>
        <p:spPr bwMode="auto">
          <a:xfrm>
            <a:off x="2222501" y="5641976"/>
            <a:ext cx="196532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Intelligent Scissors</a:t>
            </a:r>
            <a:b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</a:b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    Mortensen and   </a:t>
            </a:r>
            <a:b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</a:b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     Barrett (1995)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8043864" y="5657851"/>
            <a:ext cx="1214437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GrabCut</a:t>
            </a:r>
            <a:b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</a:b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Rother et al. (2004)</a:t>
            </a:r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4256089" y="5648326"/>
            <a:ext cx="13493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    Graph Cuts</a:t>
            </a:r>
            <a:b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</a:b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    Boykov and   </a:t>
            </a:r>
            <a:b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</a:b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    Jolly (2001)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5989639" y="5645151"/>
            <a:ext cx="14890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LazySnapping</a:t>
            </a:r>
            <a:b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</a:br>
            <a:r>
              <a:rPr lang="en-GB" altLang="en-US" b="1">
                <a:solidFill>
                  <a:srgbClr val="FFFFFF"/>
                </a:solidFill>
                <a:latin typeface="Arial Narrow" panose="020B0606020202030204" pitchFamily="34" charset="0"/>
              </a:rPr>
              <a:t>Li et al. (2004)</a:t>
            </a:r>
          </a:p>
        </p:txBody>
      </p:sp>
      <p:grpSp>
        <p:nvGrpSpPr>
          <p:cNvPr id="181257" name="Group 9"/>
          <p:cNvGrpSpPr>
            <a:grpSpLocks/>
          </p:cNvGrpSpPr>
          <p:nvPr/>
        </p:nvGrpSpPr>
        <p:grpSpPr bwMode="auto">
          <a:xfrm>
            <a:off x="7689850" y="3448050"/>
            <a:ext cx="1562100" cy="2190750"/>
            <a:chOff x="4816" y="2224"/>
            <a:chExt cx="984" cy="1380"/>
          </a:xfrm>
        </p:grpSpPr>
        <p:sp>
          <p:nvSpPr>
            <p:cNvPr id="181258" name="Rectangle 10"/>
            <p:cNvSpPr>
              <a:spLocks noChangeArrowheads="1"/>
            </p:cNvSpPr>
            <p:nvPr/>
          </p:nvSpPr>
          <p:spPr bwMode="auto">
            <a:xfrm>
              <a:off x="4816" y="2240"/>
              <a:ext cx="944" cy="1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1259" name="Picture 11" descr="o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" y="2224"/>
              <a:ext cx="961" cy="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1260" name="Group 12"/>
          <p:cNvGrpSpPr>
            <a:grpSpLocks/>
          </p:cNvGrpSpPr>
          <p:nvPr/>
        </p:nvGrpSpPr>
        <p:grpSpPr bwMode="auto">
          <a:xfrm>
            <a:off x="2400300" y="3460751"/>
            <a:ext cx="1549400" cy="2112963"/>
            <a:chOff x="1192" y="2192"/>
            <a:chExt cx="976" cy="1331"/>
          </a:xfrm>
        </p:grpSpPr>
        <p:sp>
          <p:nvSpPr>
            <p:cNvPr id="181261" name="Rectangle 13"/>
            <p:cNvSpPr>
              <a:spLocks noChangeArrowheads="1"/>
            </p:cNvSpPr>
            <p:nvPr/>
          </p:nvSpPr>
          <p:spPr bwMode="auto">
            <a:xfrm>
              <a:off x="1200" y="2192"/>
              <a:ext cx="944" cy="1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1262" name="Picture 14" descr="Project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" y="2208"/>
              <a:ext cx="976" cy="1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1263" name="Picture 15" descr="Clipboar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4" y="1266826"/>
            <a:ext cx="1646237" cy="211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64" name="Picture 16" descr="DSC03463_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88" y="3494089"/>
            <a:ext cx="1439862" cy="2079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1265" name="Group 17"/>
          <p:cNvGrpSpPr>
            <a:grpSpLocks/>
          </p:cNvGrpSpPr>
          <p:nvPr/>
        </p:nvGrpSpPr>
        <p:grpSpPr bwMode="auto">
          <a:xfrm>
            <a:off x="4202114" y="3441700"/>
            <a:ext cx="1538287" cy="2209800"/>
            <a:chOff x="2599" y="2200"/>
            <a:chExt cx="969" cy="1392"/>
          </a:xfrm>
        </p:grpSpPr>
        <p:sp>
          <p:nvSpPr>
            <p:cNvPr id="181266" name="Rectangle 18"/>
            <p:cNvSpPr>
              <a:spLocks noChangeArrowheads="1"/>
            </p:cNvSpPr>
            <p:nvPr/>
          </p:nvSpPr>
          <p:spPr bwMode="auto">
            <a:xfrm>
              <a:off x="2600" y="2224"/>
              <a:ext cx="944" cy="132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1267" name="Picture 19" descr="o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" y="2200"/>
              <a:ext cx="969" cy="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1268" name="Group 20"/>
          <p:cNvGrpSpPr>
            <a:grpSpLocks/>
          </p:cNvGrpSpPr>
          <p:nvPr/>
        </p:nvGrpSpPr>
        <p:grpSpPr bwMode="auto">
          <a:xfrm>
            <a:off x="635000" y="3400425"/>
            <a:ext cx="1468438" cy="2184400"/>
            <a:chOff x="232" y="2184"/>
            <a:chExt cx="925" cy="1376"/>
          </a:xfrm>
        </p:grpSpPr>
        <p:sp>
          <p:nvSpPr>
            <p:cNvPr id="181269" name="Rectangle 21"/>
            <p:cNvSpPr>
              <a:spLocks noChangeArrowheads="1"/>
            </p:cNvSpPr>
            <p:nvPr/>
          </p:nvSpPr>
          <p:spPr bwMode="auto">
            <a:xfrm>
              <a:off x="232" y="2216"/>
              <a:ext cx="920" cy="13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1270" name="Picture 22" descr="Project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1" t="-3731" r="23880"/>
            <a:stretch>
              <a:fillRect/>
            </a:stretch>
          </p:blipFill>
          <p:spPr bwMode="auto">
            <a:xfrm>
              <a:off x="248" y="2184"/>
              <a:ext cx="909" cy="1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1271" name="Picture 23" descr="out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1" y="1282700"/>
            <a:ext cx="157321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72" name="Picture 24" descr="out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1" y="1270000"/>
            <a:ext cx="157321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73" name="Picture 25" descr="out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1" y="1270000"/>
            <a:ext cx="157321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274" name="Rectangle 26"/>
          <p:cNvSpPr>
            <a:spLocks noChangeArrowheads="1"/>
          </p:cNvSpPr>
          <p:nvPr/>
        </p:nvSpPr>
        <p:spPr bwMode="auto">
          <a:xfrm>
            <a:off x="7710489" y="1362075"/>
            <a:ext cx="1417637" cy="192405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181275" name="Group 27"/>
          <p:cNvGrpSpPr>
            <a:grpSpLocks/>
          </p:cNvGrpSpPr>
          <p:nvPr/>
        </p:nvGrpSpPr>
        <p:grpSpPr bwMode="auto">
          <a:xfrm>
            <a:off x="381000" y="6478588"/>
            <a:ext cx="9144000" cy="417512"/>
            <a:chOff x="0" y="4057"/>
            <a:chExt cx="5760" cy="263"/>
          </a:xfrm>
        </p:grpSpPr>
        <p:pic>
          <p:nvPicPr>
            <p:cNvPr id="181276" name="Picture 28" descr="MSRClogo"/>
            <p:cNvPicPr>
              <a:picLocks noChangeAspect="1" noChangeArrowheads="1"/>
            </p:cNvPicPr>
            <p:nvPr/>
          </p:nvPicPr>
          <p:blipFill>
            <a:blip r:embed="rId13" cstate="print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277" name="Line 29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1278" name="Text Box 30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  <a:latin typeface="Arial" panose="020B0604020202020204" pitchFamily="34" charset="0"/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  <a:latin typeface="Arial" panose="020B0604020202020204" pitchFamily="34" charset="0"/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  <a:latin typeface="Arial" panose="020B0604020202020204" pitchFamily="34" charset="0"/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  <a:latin typeface="Arial" panose="020B0604020202020204" pitchFamily="34" charset="0"/>
                </a:rPr>
                <a:t>22</a:t>
              </a:r>
              <a:r>
                <a:rPr lang="en-GB" altLang="en-US" sz="1600">
                  <a:solidFill>
                    <a:srgbClr val="7979FF"/>
                  </a:solidFill>
                  <a:latin typeface="Arial" panose="020B0604020202020204" pitchFamily="34" charset="0"/>
                </a:rPr>
                <a:t>         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138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cv2.grabCut()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Syntax: </a:t>
            </a:r>
          </a:p>
          <a:p>
            <a:pPr marL="457200" lvl="1" indent="0">
              <a:buNone/>
            </a:pPr>
            <a:r>
              <a:rPr lang="en-US" sz="1800" dirty="0" smtClean="0"/>
              <a:t>cv2.grabCut(image, mask, rectangle, </a:t>
            </a:r>
            <a:r>
              <a:rPr lang="en-US" sz="1800" dirty="0" err="1" smtClean="0"/>
              <a:t>backgroundModel</a:t>
            </a:r>
            <a:r>
              <a:rPr lang="en-US" sz="1800" dirty="0" smtClean="0"/>
              <a:t>, </a:t>
            </a:r>
            <a:r>
              <a:rPr lang="en-US" sz="1800" dirty="0" err="1" smtClean="0"/>
              <a:t>foregroundModel</a:t>
            </a:r>
            <a:r>
              <a:rPr lang="en-US" sz="1800" dirty="0" smtClean="0"/>
              <a:t>, </a:t>
            </a:r>
            <a:r>
              <a:rPr lang="en-US" sz="1800" dirty="0" err="1" smtClean="0"/>
              <a:t>iterationCount</a:t>
            </a:r>
            <a:r>
              <a:rPr lang="en-US" sz="1800" dirty="0" smtClean="0"/>
              <a:t>[, mode])</a:t>
            </a:r>
          </a:p>
          <a:p>
            <a:r>
              <a:rPr lang="en-US" sz="2000" dirty="0" smtClean="0"/>
              <a:t>Parameters:</a:t>
            </a:r>
          </a:p>
          <a:p>
            <a:r>
              <a:rPr lang="en-US" sz="2000" dirty="0" smtClean="0"/>
              <a:t>image: Input 8-bit 3-channel image.</a:t>
            </a:r>
          </a:p>
          <a:p>
            <a:r>
              <a:rPr lang="en-US" sz="2000" dirty="0" smtClean="0"/>
              <a:t>mask: Input/output 8-bit single-channel mask. The mask is initialized by the function when mode is set to </a:t>
            </a:r>
            <a:r>
              <a:rPr lang="en-US" sz="2000" dirty="0" err="1" smtClean="0"/>
              <a:t>GC_INIT_WITH_RECT</a:t>
            </a:r>
            <a:r>
              <a:rPr lang="en-US" sz="2000" dirty="0" smtClean="0"/>
              <a:t>. Its elements may have one of following values:</a:t>
            </a:r>
          </a:p>
          <a:p>
            <a:pPr lvl="1"/>
            <a:r>
              <a:rPr lang="en-US" sz="1600" dirty="0" err="1" smtClean="0"/>
              <a:t>GC_BGD</a:t>
            </a:r>
            <a:r>
              <a:rPr lang="en-US" sz="1600" dirty="0" smtClean="0"/>
              <a:t> defines an obvious background pixels.</a:t>
            </a:r>
          </a:p>
          <a:p>
            <a:pPr lvl="1"/>
            <a:r>
              <a:rPr lang="en-US" sz="1600" dirty="0" err="1" smtClean="0"/>
              <a:t>GC_FGD</a:t>
            </a:r>
            <a:r>
              <a:rPr lang="en-US" sz="1600" dirty="0" smtClean="0"/>
              <a:t> defines an obvious foreground (object) pixel.</a:t>
            </a:r>
          </a:p>
          <a:p>
            <a:pPr lvl="1"/>
            <a:r>
              <a:rPr lang="en-US" sz="1600" dirty="0" err="1" smtClean="0"/>
              <a:t>GC_PR_BGD</a:t>
            </a:r>
            <a:r>
              <a:rPr lang="en-US" sz="1600" dirty="0" smtClean="0"/>
              <a:t> defines a possible background pixel.</a:t>
            </a:r>
          </a:p>
          <a:p>
            <a:pPr lvl="1"/>
            <a:r>
              <a:rPr lang="en-US" sz="1600" dirty="0" err="1" smtClean="0"/>
              <a:t>GC_PR_FGD</a:t>
            </a:r>
            <a:r>
              <a:rPr lang="en-US" sz="1600" dirty="0" smtClean="0"/>
              <a:t> defines a possible foreground pixel.</a:t>
            </a:r>
          </a:p>
        </p:txBody>
      </p:sp>
    </p:spTree>
    <p:extLst>
      <p:ext uri="{BB962C8B-B14F-4D97-AF65-F5344CB8AC3E}">
        <p14:creationId xmlns:p14="http://schemas.microsoft.com/office/powerpoint/2010/main" val="20432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cv2.grabCut()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Parameters:</a:t>
            </a:r>
          </a:p>
          <a:p>
            <a:r>
              <a:rPr lang="en-US" sz="1800" dirty="0" smtClean="0"/>
              <a:t>rectangle: It is the region of interest containing a segmented object. The pixels outside of the ROI are marked as obvious background. The parameter is only used when mode==</a:t>
            </a:r>
            <a:r>
              <a:rPr lang="en-US" sz="1800" dirty="0" err="1" smtClean="0"/>
              <a:t>GC_INIT_WITH_RECT</a:t>
            </a:r>
            <a:r>
              <a:rPr lang="en-US" sz="1800" dirty="0" smtClean="0"/>
              <a:t>.</a:t>
            </a:r>
          </a:p>
          <a:p>
            <a:r>
              <a:rPr lang="en-US" sz="1800" dirty="0" err="1" smtClean="0"/>
              <a:t>backgroundModel</a:t>
            </a:r>
            <a:r>
              <a:rPr lang="en-US" sz="1800" dirty="0" smtClean="0"/>
              <a:t>: Temporary array for the background model.</a:t>
            </a:r>
          </a:p>
          <a:p>
            <a:r>
              <a:rPr lang="en-US" sz="1800" dirty="0" err="1" smtClean="0"/>
              <a:t>foregroundModel</a:t>
            </a:r>
            <a:r>
              <a:rPr lang="en-US" sz="1800" dirty="0" smtClean="0"/>
              <a:t>: Temporary array for the foreground model.</a:t>
            </a:r>
          </a:p>
          <a:p>
            <a:r>
              <a:rPr lang="en-US" sz="1800" dirty="0" err="1" smtClean="0"/>
              <a:t>iterationCount</a:t>
            </a:r>
            <a:r>
              <a:rPr lang="en-US" sz="1800" dirty="0" smtClean="0"/>
              <a:t>: Number of iterations the algorithm should make before returning the result. Note that the result can be refined with further calls with mode==</a:t>
            </a:r>
            <a:r>
              <a:rPr lang="en-US" sz="1800" dirty="0" err="1" smtClean="0"/>
              <a:t>GC_INIT_WITH_MASK</a:t>
            </a:r>
            <a:r>
              <a:rPr lang="en-US" sz="1800" dirty="0" smtClean="0"/>
              <a:t> or mode==</a:t>
            </a:r>
            <a:r>
              <a:rPr lang="en-US" sz="1800" dirty="0" err="1" smtClean="0"/>
              <a:t>GC_EVAL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mode: It defines the Operation mode. It can be one of the following:</a:t>
            </a:r>
          </a:p>
          <a:p>
            <a:pPr lvl="1"/>
            <a:r>
              <a:rPr lang="en-US" sz="1400" dirty="0" err="1" smtClean="0"/>
              <a:t>GC_INIT_WITH_RECT</a:t>
            </a:r>
            <a:r>
              <a:rPr lang="en-US" sz="1400" dirty="0" smtClean="0"/>
              <a:t>: The function initializes the state and the mask using the provided rectangle. After that it runs </a:t>
            </a:r>
            <a:r>
              <a:rPr lang="en-US" sz="1400" dirty="0" err="1" smtClean="0"/>
              <a:t>iterCount</a:t>
            </a:r>
            <a:r>
              <a:rPr lang="en-US" sz="1400" dirty="0" smtClean="0"/>
              <a:t> iterations of the algorithm.</a:t>
            </a:r>
          </a:p>
          <a:p>
            <a:pPr lvl="1"/>
            <a:r>
              <a:rPr lang="en-US" sz="1400" dirty="0" err="1" smtClean="0"/>
              <a:t>GC_INIT_WITH_MASK</a:t>
            </a:r>
            <a:r>
              <a:rPr lang="en-US" sz="1400" dirty="0" smtClean="0"/>
              <a:t>: The function initializes the state using the provided mask. Note that </a:t>
            </a:r>
            <a:r>
              <a:rPr lang="en-US" sz="1400" dirty="0" err="1" smtClean="0"/>
              <a:t>GC_INIT_WITH_RECT</a:t>
            </a:r>
            <a:r>
              <a:rPr lang="en-US" sz="1400" dirty="0" smtClean="0"/>
              <a:t> and </a:t>
            </a:r>
            <a:r>
              <a:rPr lang="en-US" sz="1400" dirty="0" err="1" smtClean="0"/>
              <a:t>GC_INIT_WITH_MASK</a:t>
            </a:r>
            <a:r>
              <a:rPr lang="en-US" sz="1400" dirty="0" smtClean="0"/>
              <a:t> can be combined. Then, all the pixels outside of the ROI are automatically initialized with </a:t>
            </a:r>
            <a:r>
              <a:rPr lang="en-US" sz="1400" dirty="0" err="1" smtClean="0"/>
              <a:t>GC_BGD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err="1" smtClean="0"/>
              <a:t>GC_EVAL</a:t>
            </a:r>
            <a:r>
              <a:rPr lang="en-US" sz="1400" dirty="0" smtClean="0"/>
              <a:t>: The value means that the algorithm should just resume.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676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74637"/>
            <a:ext cx="5850909" cy="6559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6209" y="2503311"/>
            <a:ext cx="3275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https://www.geeksforgeeks.org/python-foreground-extraction-in-an-image-using-grabcut-algorithm/</a:t>
            </a:r>
          </a:p>
        </p:txBody>
      </p:sp>
    </p:spTree>
    <p:extLst>
      <p:ext uri="{BB962C8B-B14F-4D97-AF65-F5344CB8AC3E}">
        <p14:creationId xmlns:p14="http://schemas.microsoft.com/office/powerpoint/2010/main" val="17057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6400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Problem</a:t>
            </a: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4104" name="Picture 4" descr="MSRClogo"/>
            <p:cNvPicPr>
              <a:picLocks noChangeAspect="1" noChangeArrowheads="1"/>
            </p:cNvPicPr>
            <p:nvPr/>
          </p:nvPicPr>
          <p:blipFill>
            <a:blip r:embed="rId3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5" name="Line 5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06" name="Text Box 6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</a:rPr>
                <a:t>2</a:t>
              </a:r>
              <a:r>
                <a:rPr lang="en-GB" altLang="en-US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pic>
        <p:nvPicPr>
          <p:cNvPr id="4100" name="Picture 7" descr="lla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1" y="2132014"/>
            <a:ext cx="4214813" cy="30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AutoShape 8"/>
          <p:cNvSpPr>
            <a:spLocks noChangeArrowheads="1"/>
          </p:cNvSpPr>
          <p:nvPr/>
        </p:nvSpPr>
        <p:spPr bwMode="auto">
          <a:xfrm rot="16200000">
            <a:off x="5397500" y="3089275"/>
            <a:ext cx="596900" cy="952500"/>
          </a:xfrm>
          <a:prstGeom prst="downArrow">
            <a:avLst>
              <a:gd name="adj1" fmla="val 42556"/>
              <a:gd name="adj2" fmla="val 46705"/>
            </a:avLst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730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102" name="Text Box 11"/>
          <p:cNvSpPr txBox="1">
            <a:spLocks noChangeArrowheads="1"/>
          </p:cNvSpPr>
          <p:nvPr/>
        </p:nvSpPr>
        <p:spPr bwMode="auto">
          <a:xfrm>
            <a:off x="4797425" y="3933826"/>
            <a:ext cx="1885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2400">
                <a:solidFill>
                  <a:srgbClr val="FFFFFF"/>
                </a:solidFill>
              </a:rPr>
              <a:t>Fast &amp; Accurate ?</a:t>
            </a:r>
          </a:p>
        </p:txBody>
      </p:sp>
      <p:pic>
        <p:nvPicPr>
          <p:cNvPr id="4103" name="Picture 12" descr="t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39" y="3013076"/>
            <a:ext cx="2232025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6209" y="2503311"/>
            <a:ext cx="3275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https://www.geeksforgeeks.org/python-foreground-extraction-in-an-image-using-grabcut-algorithm/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00200"/>
            <a:ext cx="5754152" cy="37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2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6209" y="2503311"/>
            <a:ext cx="3275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https://www.geeksforgeeks.org/python-foreground-extraction-in-an-image-using-grabcut-algorithm/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00199"/>
            <a:ext cx="5814202" cy="39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3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https://www.pyimagesearch.com/2020/07/27/opencv-grabcut-foreground-segmentation-and-extraction</a:t>
            </a:r>
            <a:r>
              <a:rPr lang="en-US" sz="2000" dirty="0" smtClean="0">
                <a:hlinkClick r:id="rId2"/>
              </a:rPr>
              <a:t>/</a:t>
            </a:r>
          </a:p>
          <a:p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docs.opencv.org/3.4/d8/d83/tutorial_py_grabcut.html</a:t>
            </a:r>
            <a:endParaRPr lang="en-US" sz="2000" dirty="0" smtClean="0"/>
          </a:p>
          <a:p>
            <a:r>
              <a:rPr lang="en-US" sz="2000" dirty="0"/>
              <a:t>https://cvg.ethz.ch/teaching/cvl/2012/grabcut-siggraph04.pdf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0A903-C639-4C14-9F4D-49FBCC68041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03" y="3805239"/>
            <a:ext cx="68294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36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GraphSeg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path_filename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x, y, w, h):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cv2.imread(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path_filename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cv2.cvtColor(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cv2.COLOR_BGR2RGB)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mask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[:2], np.uint8)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backgroundModel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((1, 65), np.float64)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foregroundModel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((1, 65), np.float64)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rectangle = (x, y, w, h)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cv2.grabCut(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mask, rectangle,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backgroundModel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foregroundModel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5, cv2.GC_INIT_WITH_RECT)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mask2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np.where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((mask == 2) | (mask == 0), 0, 1).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('uint8')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mask2[:, :,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np.newaxis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(res)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res = cv2.cvtColor(res, cv2.COLOR_BGR2RGB)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0A903-C639-4C14-9F4D-49FBCC68041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9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Graphcut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Lionel-Messi.jpg 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chọn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được</a:t>
            </a:r>
            <a:r>
              <a:rPr lang="en-US" dirty="0" smtClean="0">
                <a:sym typeface="Wingdings" panose="05000000000000000000" pitchFamily="2" charset="2"/>
              </a:rPr>
              <a:t> Messi</a:t>
            </a:r>
          </a:p>
          <a:p>
            <a:pPr lvl="1"/>
            <a:r>
              <a:rPr lang="en-US" dirty="0" smtClean="0"/>
              <a:t>Dogcat.jpg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Chọn</a:t>
            </a:r>
            <a:r>
              <a:rPr lang="en-US" dirty="0" smtClean="0">
                <a:sym typeface="Wingdings" panose="05000000000000000000" pitchFamily="2" charset="2"/>
              </a:rPr>
              <a:t> cat </a:t>
            </a:r>
            <a:r>
              <a:rPr lang="en-US" dirty="0" err="1" smtClean="0">
                <a:sym typeface="Wingdings" panose="05000000000000000000" pitchFamily="2" charset="2"/>
              </a:rPr>
              <a:t>hoặc</a:t>
            </a:r>
            <a:r>
              <a:rPr lang="en-US" dirty="0" smtClean="0">
                <a:sym typeface="Wingdings" panose="05000000000000000000" pitchFamily="2" charset="2"/>
              </a:rPr>
              <a:t> dog</a:t>
            </a:r>
          </a:p>
          <a:p>
            <a:pPr lvl="1"/>
            <a:r>
              <a:rPr lang="en-US" dirty="0" smtClean="0"/>
              <a:t>camourflage_xxxxxx.jpg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chọn</a:t>
            </a:r>
            <a:r>
              <a:rPr lang="en-US" dirty="0" smtClean="0">
                <a:sym typeface="Wingdings" panose="05000000000000000000" pitchFamily="2" charset="2"/>
              </a:rPr>
              <a:t> object </a:t>
            </a:r>
            <a:r>
              <a:rPr lang="en-US" dirty="0" err="1" smtClean="0">
                <a:sym typeface="Wingdings" panose="05000000000000000000" pitchFamily="2" charset="2"/>
              </a:rPr>
              <a:t>có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trong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ảnh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0A903-C639-4C14-9F4D-49FBCC68041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33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 descr="Picture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6"/>
          <a:stretch>
            <a:fillRect/>
          </a:stretch>
        </p:blipFill>
        <p:spPr bwMode="auto">
          <a:xfrm>
            <a:off x="4105276" y="2171700"/>
            <a:ext cx="4835525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1" y="1"/>
            <a:ext cx="8577263" cy="1343025"/>
          </a:xfrm>
        </p:spPr>
        <p:txBody>
          <a:bodyPr/>
          <a:lstStyle/>
          <a:p>
            <a:pPr eaLnBrk="1" hangingPunct="1">
              <a:defRPr/>
            </a:pPr>
            <a:r>
              <a:rPr lang="en-GB" sz="41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Graph Cuts modelling in images</a:t>
            </a:r>
            <a:endParaRPr lang="en-GB" sz="2800" dirty="0">
              <a:solidFill>
                <a:srgbClr val="F1AE0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5173" name="Picture 5" descr="MSRClogo"/>
            <p:cNvPicPr>
              <a:picLocks noChangeAspect="1" noChangeArrowheads="1"/>
            </p:cNvPicPr>
            <p:nvPr/>
          </p:nvPicPr>
          <p:blipFill>
            <a:blip r:embed="rId4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74" name="Line 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75" name="Text Box 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</a:rPr>
                <a:t>5</a:t>
              </a:r>
              <a:r>
                <a:rPr lang="en-GB" altLang="en-US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sp>
        <p:nvSpPr>
          <p:cNvPr id="189448" name="Text Box 8"/>
          <p:cNvSpPr txBox="1">
            <a:spLocks noChangeArrowheads="1"/>
          </p:cNvSpPr>
          <p:nvPr/>
        </p:nvSpPr>
        <p:spPr bwMode="auto">
          <a:xfrm>
            <a:off x="1760539" y="1568450"/>
            <a:ext cx="1042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Image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789488" y="3260725"/>
            <a:ext cx="3478212" cy="7938"/>
            <a:chOff x="2777" y="2054"/>
            <a:chExt cx="2191" cy="5"/>
          </a:xfrm>
        </p:grpSpPr>
        <p:sp>
          <p:nvSpPr>
            <p:cNvPr id="5167" name="Line 10"/>
            <p:cNvSpPr>
              <a:spLocks noChangeShapeType="1"/>
            </p:cNvSpPr>
            <p:nvPr/>
          </p:nvSpPr>
          <p:spPr bwMode="auto">
            <a:xfrm flipV="1">
              <a:off x="3178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68" name="Line 11"/>
            <p:cNvSpPr>
              <a:spLocks noChangeShapeType="1"/>
            </p:cNvSpPr>
            <p:nvPr/>
          </p:nvSpPr>
          <p:spPr bwMode="auto">
            <a:xfrm flipV="1">
              <a:off x="4370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69" name="Line 12"/>
            <p:cNvSpPr>
              <a:spLocks noChangeShapeType="1"/>
            </p:cNvSpPr>
            <p:nvPr/>
          </p:nvSpPr>
          <p:spPr bwMode="auto">
            <a:xfrm flipV="1">
              <a:off x="3569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70" name="Line 13"/>
            <p:cNvSpPr>
              <a:spLocks noChangeShapeType="1"/>
            </p:cNvSpPr>
            <p:nvPr/>
          </p:nvSpPr>
          <p:spPr bwMode="auto">
            <a:xfrm flipV="1">
              <a:off x="3966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71" name="Line 14"/>
            <p:cNvSpPr>
              <a:spLocks noChangeShapeType="1"/>
            </p:cNvSpPr>
            <p:nvPr/>
          </p:nvSpPr>
          <p:spPr bwMode="auto">
            <a:xfrm flipV="1">
              <a:off x="4770" y="2059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72" name="Line 15"/>
            <p:cNvSpPr>
              <a:spLocks noChangeShapeType="1"/>
            </p:cNvSpPr>
            <p:nvPr/>
          </p:nvSpPr>
          <p:spPr bwMode="auto">
            <a:xfrm flipV="1">
              <a:off x="2777" y="2058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714875" y="2063751"/>
            <a:ext cx="3602038" cy="1114425"/>
            <a:chOff x="2730" y="1300"/>
            <a:chExt cx="2269" cy="702"/>
          </a:xfrm>
        </p:grpSpPr>
        <p:sp>
          <p:nvSpPr>
            <p:cNvPr id="5160" name="Line 17"/>
            <p:cNvSpPr>
              <a:spLocks noChangeShapeType="1"/>
            </p:cNvSpPr>
            <p:nvPr/>
          </p:nvSpPr>
          <p:spPr bwMode="auto">
            <a:xfrm rot="10800000" flipH="1" flipV="1">
              <a:off x="3929" y="1321"/>
              <a:ext cx="689" cy="6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61" name="Line 18"/>
            <p:cNvSpPr>
              <a:spLocks noChangeShapeType="1"/>
            </p:cNvSpPr>
            <p:nvPr/>
          </p:nvSpPr>
          <p:spPr bwMode="auto">
            <a:xfrm rot="10800000" flipH="1" flipV="1">
              <a:off x="3913" y="1339"/>
              <a:ext cx="346" cy="61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62" name="Line 19"/>
            <p:cNvSpPr>
              <a:spLocks noChangeShapeType="1"/>
            </p:cNvSpPr>
            <p:nvPr/>
          </p:nvSpPr>
          <p:spPr bwMode="auto">
            <a:xfrm rot="10800000" flipH="1" flipV="1">
              <a:off x="3873" y="1345"/>
              <a:ext cx="0" cy="61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63" name="Line 20"/>
            <p:cNvSpPr>
              <a:spLocks noChangeShapeType="1"/>
            </p:cNvSpPr>
            <p:nvPr/>
          </p:nvSpPr>
          <p:spPr bwMode="auto">
            <a:xfrm rot="10800000" flipV="1">
              <a:off x="3503" y="1345"/>
              <a:ext cx="347" cy="6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64" name="Line 21"/>
            <p:cNvSpPr>
              <a:spLocks noChangeShapeType="1"/>
            </p:cNvSpPr>
            <p:nvPr/>
          </p:nvSpPr>
          <p:spPr bwMode="auto">
            <a:xfrm rot="10800000" flipV="1">
              <a:off x="3129" y="1318"/>
              <a:ext cx="693" cy="6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65" name="Line 22"/>
            <p:cNvSpPr>
              <a:spLocks noChangeShapeType="1"/>
            </p:cNvSpPr>
            <p:nvPr/>
          </p:nvSpPr>
          <p:spPr bwMode="auto">
            <a:xfrm rot="10800000" flipV="1">
              <a:off x="2730" y="1303"/>
              <a:ext cx="1074" cy="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66" name="Line 23"/>
            <p:cNvSpPr>
              <a:spLocks noChangeShapeType="1"/>
            </p:cNvSpPr>
            <p:nvPr/>
          </p:nvSpPr>
          <p:spPr bwMode="auto">
            <a:xfrm rot="10800000" flipH="1" flipV="1">
              <a:off x="3956" y="1300"/>
              <a:ext cx="1043" cy="7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4729164" y="3400425"/>
            <a:ext cx="3621087" cy="1155700"/>
            <a:chOff x="2739" y="2142"/>
            <a:chExt cx="2281" cy="728"/>
          </a:xfrm>
        </p:grpSpPr>
        <p:sp>
          <p:nvSpPr>
            <p:cNvPr id="5153" name="Line 25"/>
            <p:cNvSpPr>
              <a:spLocks noChangeShapeType="1"/>
            </p:cNvSpPr>
            <p:nvPr/>
          </p:nvSpPr>
          <p:spPr bwMode="auto">
            <a:xfrm flipH="1" flipV="1">
              <a:off x="3112" y="2157"/>
              <a:ext cx="698" cy="66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54" name="Line 26"/>
            <p:cNvSpPr>
              <a:spLocks noChangeShapeType="1"/>
            </p:cNvSpPr>
            <p:nvPr/>
          </p:nvSpPr>
          <p:spPr bwMode="auto">
            <a:xfrm flipH="1" flipV="1">
              <a:off x="3492" y="2173"/>
              <a:ext cx="361" cy="6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55" name="Line 27"/>
            <p:cNvSpPr>
              <a:spLocks noChangeShapeType="1"/>
            </p:cNvSpPr>
            <p:nvPr/>
          </p:nvSpPr>
          <p:spPr bwMode="auto">
            <a:xfrm flipH="1" flipV="1">
              <a:off x="3877" y="2170"/>
              <a:ext cx="0" cy="6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56" name="Line 28"/>
            <p:cNvSpPr>
              <a:spLocks noChangeShapeType="1"/>
            </p:cNvSpPr>
            <p:nvPr/>
          </p:nvSpPr>
          <p:spPr bwMode="auto">
            <a:xfrm flipV="1">
              <a:off x="3902" y="2166"/>
              <a:ext cx="353" cy="6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57" name="Line 29"/>
            <p:cNvSpPr>
              <a:spLocks noChangeShapeType="1"/>
            </p:cNvSpPr>
            <p:nvPr/>
          </p:nvSpPr>
          <p:spPr bwMode="auto">
            <a:xfrm flipV="1">
              <a:off x="3940" y="2162"/>
              <a:ext cx="729" cy="65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58" name="Line 30"/>
            <p:cNvSpPr>
              <a:spLocks noChangeShapeType="1"/>
            </p:cNvSpPr>
            <p:nvPr/>
          </p:nvSpPr>
          <p:spPr bwMode="auto">
            <a:xfrm flipH="1" flipV="1">
              <a:off x="2739" y="2142"/>
              <a:ext cx="1043" cy="72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59" name="Line 31"/>
            <p:cNvSpPr>
              <a:spLocks noChangeShapeType="1"/>
            </p:cNvSpPr>
            <p:nvPr/>
          </p:nvSpPr>
          <p:spPr bwMode="auto">
            <a:xfrm flipV="1">
              <a:off x="3961" y="2153"/>
              <a:ext cx="1059" cy="69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129" name="Group 32"/>
          <p:cNvGrpSpPr>
            <a:grpSpLocks/>
          </p:cNvGrpSpPr>
          <p:nvPr/>
        </p:nvGrpSpPr>
        <p:grpSpPr bwMode="auto">
          <a:xfrm>
            <a:off x="762000" y="2085975"/>
            <a:ext cx="3028950" cy="2343150"/>
            <a:chOff x="240" y="1314"/>
            <a:chExt cx="1908" cy="1476"/>
          </a:xfrm>
        </p:grpSpPr>
        <p:sp>
          <p:nvSpPr>
            <p:cNvPr id="5151" name="Rectangle 33"/>
            <p:cNvSpPr>
              <a:spLocks noChangeArrowheads="1"/>
            </p:cNvSpPr>
            <p:nvPr/>
          </p:nvSpPr>
          <p:spPr bwMode="auto">
            <a:xfrm>
              <a:off x="240" y="1314"/>
              <a:ext cx="1908" cy="14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5152" name="Oval 34"/>
            <p:cNvSpPr>
              <a:spLocks noChangeArrowheads="1"/>
            </p:cNvSpPr>
            <p:nvPr/>
          </p:nvSpPr>
          <p:spPr bwMode="auto">
            <a:xfrm>
              <a:off x="578" y="1434"/>
              <a:ext cx="1202" cy="12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9475" name="Line 35"/>
          <p:cNvSpPr>
            <a:spLocks noChangeShapeType="1"/>
          </p:cNvSpPr>
          <p:nvPr/>
        </p:nvSpPr>
        <p:spPr bwMode="auto">
          <a:xfrm>
            <a:off x="765176" y="3698875"/>
            <a:ext cx="30130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1409700" y="1939926"/>
            <a:ext cx="7835900" cy="4314825"/>
            <a:chOff x="648" y="1222"/>
            <a:chExt cx="4936" cy="2718"/>
          </a:xfrm>
        </p:grpSpPr>
        <p:sp>
          <p:nvSpPr>
            <p:cNvPr id="189477" name="Text Box 37"/>
            <p:cNvSpPr txBox="1">
              <a:spLocks noChangeArrowheads="1"/>
            </p:cNvSpPr>
            <p:nvPr/>
          </p:nvSpPr>
          <p:spPr bwMode="auto">
            <a:xfrm>
              <a:off x="4651" y="1222"/>
              <a:ext cx="9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400">
                  <a:solidFill>
                    <a:srgbClr val="F1AE05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Min Cut</a:t>
              </a:r>
            </a:p>
          </p:txBody>
        </p:sp>
        <p:sp>
          <p:nvSpPr>
            <p:cNvPr id="5148" name="Text Box 38"/>
            <p:cNvSpPr txBox="1">
              <a:spLocks noChangeArrowheads="1"/>
            </p:cNvSpPr>
            <p:nvPr/>
          </p:nvSpPr>
          <p:spPr bwMode="auto">
            <a:xfrm>
              <a:off x="654" y="3414"/>
              <a:ext cx="44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de-DE" altLang="en-US" sz="2000" b="1" i="1">
                  <a:solidFill>
                    <a:srgbClr val="F1AE05"/>
                  </a:solidFill>
                </a:rPr>
                <a:t>Cut:</a:t>
              </a:r>
              <a:r>
                <a:rPr lang="de-DE" altLang="en-US" sz="2000">
                  <a:solidFill>
                    <a:srgbClr val="FFFFFF"/>
                  </a:solidFill>
                </a:rPr>
                <a:t> separating source and sink; Energy: collection of edges</a:t>
              </a:r>
              <a:endParaRPr lang="en-GB" altLang="en-US">
                <a:solidFill>
                  <a:srgbClr val="FFFFFF"/>
                </a:solidFill>
              </a:endParaRPr>
            </a:p>
          </p:txBody>
        </p:sp>
        <p:sp>
          <p:nvSpPr>
            <p:cNvPr id="5149" name="Text Box 39"/>
            <p:cNvSpPr txBox="1">
              <a:spLocks noChangeArrowheads="1"/>
            </p:cNvSpPr>
            <p:nvPr/>
          </p:nvSpPr>
          <p:spPr bwMode="auto">
            <a:xfrm>
              <a:off x="648" y="3690"/>
              <a:ext cx="436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de-DE" altLang="en-US" sz="2000" b="1" i="1">
                  <a:solidFill>
                    <a:srgbClr val="F1AE05"/>
                  </a:solidFill>
                </a:rPr>
                <a:t>Min Cut:</a:t>
              </a:r>
              <a:r>
                <a:rPr lang="de-DE" altLang="en-US" sz="2000">
                  <a:solidFill>
                    <a:srgbClr val="FFFFFF"/>
                  </a:solidFill>
                </a:rPr>
                <a:t> Global minimal enegry in polynomial time</a:t>
              </a:r>
              <a:endParaRPr lang="en-GB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5150" name="Freeform 40"/>
            <p:cNvSpPr>
              <a:spLocks/>
            </p:cNvSpPr>
            <p:nvPr/>
          </p:nvSpPr>
          <p:spPr bwMode="auto">
            <a:xfrm>
              <a:off x="2583" y="1512"/>
              <a:ext cx="2499" cy="988"/>
            </a:xfrm>
            <a:custGeom>
              <a:avLst/>
              <a:gdLst>
                <a:gd name="T0" fmla="*/ 2499 w 2499"/>
                <a:gd name="T1" fmla="*/ 0 h 988"/>
                <a:gd name="T2" fmla="*/ 1968 w 2499"/>
                <a:gd name="T3" fmla="*/ 378 h 988"/>
                <a:gd name="T4" fmla="*/ 1683 w 2499"/>
                <a:gd name="T5" fmla="*/ 906 h 988"/>
                <a:gd name="T6" fmla="*/ 870 w 2499"/>
                <a:gd name="T7" fmla="*/ 870 h 988"/>
                <a:gd name="T8" fmla="*/ 615 w 2499"/>
                <a:gd name="T9" fmla="*/ 381 h 988"/>
                <a:gd name="T10" fmla="*/ 0 w 2499"/>
                <a:gd name="T11" fmla="*/ 7 h 9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99"/>
                <a:gd name="T19" fmla="*/ 0 h 988"/>
                <a:gd name="T20" fmla="*/ 2499 w 2499"/>
                <a:gd name="T21" fmla="*/ 988 h 9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99" h="988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w="63500">
              <a:solidFill>
                <a:srgbClr val="F1AE0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4470401" y="3111500"/>
            <a:ext cx="4125913" cy="331788"/>
            <a:chOff x="2576" y="1960"/>
            <a:chExt cx="2599" cy="209"/>
          </a:xfrm>
        </p:grpSpPr>
        <p:sp>
          <p:nvSpPr>
            <p:cNvPr id="5139" name="Oval 42"/>
            <p:cNvSpPr>
              <a:spLocks noChangeArrowheads="1"/>
            </p:cNvSpPr>
            <p:nvPr/>
          </p:nvSpPr>
          <p:spPr bwMode="auto">
            <a:xfrm flipV="1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5140" name="Oval 43"/>
            <p:cNvSpPr>
              <a:spLocks noChangeArrowheads="1"/>
            </p:cNvSpPr>
            <p:nvPr/>
          </p:nvSpPr>
          <p:spPr bwMode="auto">
            <a:xfrm flipV="1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5141" name="Oval 44"/>
            <p:cNvSpPr>
              <a:spLocks noChangeArrowheads="1"/>
            </p:cNvSpPr>
            <p:nvPr/>
          </p:nvSpPr>
          <p:spPr bwMode="auto">
            <a:xfrm flipV="1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5142" name="Oval 45"/>
            <p:cNvSpPr>
              <a:spLocks noChangeArrowheads="1"/>
            </p:cNvSpPr>
            <p:nvPr/>
          </p:nvSpPr>
          <p:spPr bwMode="auto">
            <a:xfrm flipV="1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5143" name="Group 46"/>
            <p:cNvGrpSpPr>
              <a:grpSpLocks/>
            </p:cNvGrpSpPr>
            <p:nvPr/>
          </p:nvGrpSpPr>
          <p:grpSpPr bwMode="auto"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5144" name="Oval 47"/>
              <p:cNvSpPr>
                <a:spLocks noChangeArrowheads="1"/>
              </p:cNvSpPr>
              <p:nvPr/>
            </p:nvSpPr>
            <p:spPr bwMode="auto">
              <a:xfrm flipV="1">
                <a:off x="3766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45" name="Oval 48"/>
              <p:cNvSpPr>
                <a:spLocks noChangeArrowheads="1"/>
              </p:cNvSpPr>
              <p:nvPr/>
            </p:nvSpPr>
            <p:spPr bwMode="auto">
              <a:xfrm flipV="1">
                <a:off x="3370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46" name="Oval 49"/>
              <p:cNvSpPr>
                <a:spLocks noChangeArrowheads="1"/>
              </p:cNvSpPr>
              <p:nvPr/>
            </p:nvSpPr>
            <p:spPr bwMode="auto">
              <a:xfrm flipV="1">
                <a:off x="4171" y="1962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" name="Group 56"/>
          <p:cNvGrpSpPr>
            <a:grpSpLocks/>
          </p:cNvGrpSpPr>
          <p:nvPr/>
        </p:nvGrpSpPr>
        <p:grpSpPr bwMode="auto">
          <a:xfrm>
            <a:off x="5784851" y="1163638"/>
            <a:ext cx="1681163" cy="971550"/>
            <a:chOff x="3404" y="733"/>
            <a:chExt cx="1059" cy="612"/>
          </a:xfrm>
        </p:grpSpPr>
        <p:sp>
          <p:nvSpPr>
            <p:cNvPr id="189491" name="Text Box 51"/>
            <p:cNvSpPr txBox="1">
              <a:spLocks noChangeArrowheads="1"/>
            </p:cNvSpPr>
            <p:nvPr/>
          </p:nvSpPr>
          <p:spPr bwMode="auto">
            <a:xfrm>
              <a:off x="3404" y="733"/>
              <a:ext cx="105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Foreground (source)</a:t>
              </a:r>
            </a:p>
          </p:txBody>
        </p:sp>
        <p:sp>
          <p:nvSpPr>
            <p:cNvPr id="5138" name="Oval 52"/>
            <p:cNvSpPr>
              <a:spLocks noChangeArrowheads="1"/>
            </p:cNvSpPr>
            <p:nvPr/>
          </p:nvSpPr>
          <p:spPr bwMode="auto">
            <a:xfrm flipV="1">
              <a:off x="3779" y="1147"/>
              <a:ext cx="198" cy="1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5759451" y="4433888"/>
            <a:ext cx="1604963" cy="990600"/>
            <a:chOff x="3388" y="2793"/>
            <a:chExt cx="1011" cy="624"/>
          </a:xfrm>
        </p:grpSpPr>
        <p:sp>
          <p:nvSpPr>
            <p:cNvPr id="189494" name="Text Box 54"/>
            <p:cNvSpPr txBox="1">
              <a:spLocks noChangeArrowheads="1"/>
            </p:cNvSpPr>
            <p:nvPr/>
          </p:nvSpPr>
          <p:spPr bwMode="auto">
            <a:xfrm>
              <a:off x="3388" y="2975"/>
              <a:ext cx="1011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Background</a:t>
              </a:r>
              <a:b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</a:b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(sink)</a:t>
              </a:r>
            </a:p>
          </p:txBody>
        </p:sp>
        <p:sp>
          <p:nvSpPr>
            <p:cNvPr id="5136" name="Oval 55"/>
            <p:cNvSpPr>
              <a:spLocks noChangeArrowheads="1"/>
            </p:cNvSpPr>
            <p:nvPr/>
          </p:nvSpPr>
          <p:spPr bwMode="auto">
            <a:xfrm rot="10800000" flipV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56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icture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6"/>
          <a:stretch>
            <a:fillRect/>
          </a:stretch>
        </p:blipFill>
        <p:spPr bwMode="auto"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1" y="1"/>
            <a:ext cx="8577263" cy="1343025"/>
          </a:xfrm>
        </p:spPr>
        <p:txBody>
          <a:bodyPr/>
          <a:lstStyle/>
          <a:p>
            <a:pPr eaLnBrk="1" hangingPunct="1">
              <a:defRPr/>
            </a:pPr>
            <a:r>
              <a:rPr lang="en-GB" sz="41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GB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Graph Cuts for foreground extraction</a:t>
            </a:r>
            <a:endParaRPr lang="en-GB" sz="3600" dirty="0">
              <a:solidFill>
                <a:srgbClr val="F1AE0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148" name="Group 4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6191" name="Picture 5" descr="MSRClogo"/>
            <p:cNvPicPr>
              <a:picLocks noChangeAspect="1" noChangeArrowheads="1"/>
            </p:cNvPicPr>
            <p:nvPr/>
          </p:nvPicPr>
          <p:blipFill>
            <a:blip r:embed="rId4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92" name="Line 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93" name="Text Box 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</a:rPr>
                <a:t>5</a:t>
              </a:r>
              <a:r>
                <a:rPr lang="en-GB" altLang="en-US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grpSp>
        <p:nvGrpSpPr>
          <p:cNvPr id="6149" name="Group 9"/>
          <p:cNvGrpSpPr>
            <a:grpSpLocks/>
          </p:cNvGrpSpPr>
          <p:nvPr/>
        </p:nvGrpSpPr>
        <p:grpSpPr bwMode="auto">
          <a:xfrm>
            <a:off x="5229226" y="3411539"/>
            <a:ext cx="3478213" cy="7937"/>
            <a:chOff x="2777" y="2054"/>
            <a:chExt cx="2191" cy="5"/>
          </a:xfrm>
        </p:grpSpPr>
        <p:sp>
          <p:nvSpPr>
            <p:cNvPr id="6185" name="Line 10"/>
            <p:cNvSpPr>
              <a:spLocks noChangeShapeType="1"/>
            </p:cNvSpPr>
            <p:nvPr/>
          </p:nvSpPr>
          <p:spPr bwMode="auto">
            <a:xfrm flipV="1">
              <a:off x="3178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86" name="Line 11"/>
            <p:cNvSpPr>
              <a:spLocks noChangeShapeType="1"/>
            </p:cNvSpPr>
            <p:nvPr/>
          </p:nvSpPr>
          <p:spPr bwMode="auto">
            <a:xfrm flipV="1">
              <a:off x="4370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87" name="Line 12"/>
            <p:cNvSpPr>
              <a:spLocks noChangeShapeType="1"/>
            </p:cNvSpPr>
            <p:nvPr/>
          </p:nvSpPr>
          <p:spPr bwMode="auto">
            <a:xfrm flipV="1">
              <a:off x="3569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88" name="Line 13"/>
            <p:cNvSpPr>
              <a:spLocks noChangeShapeType="1"/>
            </p:cNvSpPr>
            <p:nvPr/>
          </p:nvSpPr>
          <p:spPr bwMode="auto">
            <a:xfrm flipV="1">
              <a:off x="3966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89" name="Line 14"/>
            <p:cNvSpPr>
              <a:spLocks noChangeShapeType="1"/>
            </p:cNvSpPr>
            <p:nvPr/>
          </p:nvSpPr>
          <p:spPr bwMode="auto">
            <a:xfrm flipV="1">
              <a:off x="4770" y="2059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90" name="Line 15"/>
            <p:cNvSpPr>
              <a:spLocks noChangeShapeType="1"/>
            </p:cNvSpPr>
            <p:nvPr/>
          </p:nvSpPr>
          <p:spPr bwMode="auto">
            <a:xfrm flipV="1">
              <a:off x="2777" y="2058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150" name="Group 16"/>
          <p:cNvGrpSpPr>
            <a:grpSpLocks/>
          </p:cNvGrpSpPr>
          <p:nvPr/>
        </p:nvGrpSpPr>
        <p:grpSpPr bwMode="auto">
          <a:xfrm>
            <a:off x="5154614" y="2214564"/>
            <a:ext cx="3602037" cy="1114425"/>
            <a:chOff x="2730" y="1300"/>
            <a:chExt cx="2269" cy="702"/>
          </a:xfrm>
        </p:grpSpPr>
        <p:sp>
          <p:nvSpPr>
            <p:cNvPr id="6178" name="Line 17"/>
            <p:cNvSpPr>
              <a:spLocks noChangeShapeType="1"/>
            </p:cNvSpPr>
            <p:nvPr/>
          </p:nvSpPr>
          <p:spPr bwMode="auto">
            <a:xfrm rot="10800000" flipH="1" flipV="1">
              <a:off x="3929" y="1321"/>
              <a:ext cx="689" cy="6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79" name="Line 18"/>
            <p:cNvSpPr>
              <a:spLocks noChangeShapeType="1"/>
            </p:cNvSpPr>
            <p:nvPr/>
          </p:nvSpPr>
          <p:spPr bwMode="auto">
            <a:xfrm rot="10800000" flipH="1" flipV="1">
              <a:off x="3913" y="1339"/>
              <a:ext cx="346" cy="61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80" name="Line 19"/>
            <p:cNvSpPr>
              <a:spLocks noChangeShapeType="1"/>
            </p:cNvSpPr>
            <p:nvPr/>
          </p:nvSpPr>
          <p:spPr bwMode="auto">
            <a:xfrm rot="10800000" flipH="1" flipV="1">
              <a:off x="3873" y="1345"/>
              <a:ext cx="0" cy="61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81" name="Line 20"/>
            <p:cNvSpPr>
              <a:spLocks noChangeShapeType="1"/>
            </p:cNvSpPr>
            <p:nvPr/>
          </p:nvSpPr>
          <p:spPr bwMode="auto">
            <a:xfrm rot="10800000" flipV="1">
              <a:off x="3503" y="1345"/>
              <a:ext cx="347" cy="6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82" name="Line 21"/>
            <p:cNvSpPr>
              <a:spLocks noChangeShapeType="1"/>
            </p:cNvSpPr>
            <p:nvPr/>
          </p:nvSpPr>
          <p:spPr bwMode="auto">
            <a:xfrm rot="10800000" flipV="1">
              <a:off x="3129" y="1318"/>
              <a:ext cx="693" cy="6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83" name="Line 22"/>
            <p:cNvSpPr>
              <a:spLocks noChangeShapeType="1"/>
            </p:cNvSpPr>
            <p:nvPr/>
          </p:nvSpPr>
          <p:spPr bwMode="auto">
            <a:xfrm rot="10800000" flipV="1">
              <a:off x="2730" y="1303"/>
              <a:ext cx="1074" cy="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84" name="Line 23"/>
            <p:cNvSpPr>
              <a:spLocks noChangeShapeType="1"/>
            </p:cNvSpPr>
            <p:nvPr/>
          </p:nvSpPr>
          <p:spPr bwMode="auto">
            <a:xfrm rot="10800000" flipH="1" flipV="1">
              <a:off x="3956" y="1300"/>
              <a:ext cx="1043" cy="7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151" name="Group 24"/>
          <p:cNvGrpSpPr>
            <a:grpSpLocks/>
          </p:cNvGrpSpPr>
          <p:nvPr/>
        </p:nvGrpSpPr>
        <p:grpSpPr bwMode="auto">
          <a:xfrm>
            <a:off x="5168900" y="3551238"/>
            <a:ext cx="3621088" cy="1155700"/>
            <a:chOff x="2739" y="2142"/>
            <a:chExt cx="2281" cy="728"/>
          </a:xfrm>
        </p:grpSpPr>
        <p:sp>
          <p:nvSpPr>
            <p:cNvPr id="6171" name="Line 25"/>
            <p:cNvSpPr>
              <a:spLocks noChangeShapeType="1"/>
            </p:cNvSpPr>
            <p:nvPr/>
          </p:nvSpPr>
          <p:spPr bwMode="auto">
            <a:xfrm flipH="1" flipV="1">
              <a:off x="3112" y="2157"/>
              <a:ext cx="698" cy="66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72" name="Line 26"/>
            <p:cNvSpPr>
              <a:spLocks noChangeShapeType="1"/>
            </p:cNvSpPr>
            <p:nvPr/>
          </p:nvSpPr>
          <p:spPr bwMode="auto">
            <a:xfrm flipH="1" flipV="1">
              <a:off x="3492" y="2173"/>
              <a:ext cx="361" cy="6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73" name="Line 27"/>
            <p:cNvSpPr>
              <a:spLocks noChangeShapeType="1"/>
            </p:cNvSpPr>
            <p:nvPr/>
          </p:nvSpPr>
          <p:spPr bwMode="auto">
            <a:xfrm flipH="1" flipV="1">
              <a:off x="3877" y="2170"/>
              <a:ext cx="0" cy="6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74" name="Line 28"/>
            <p:cNvSpPr>
              <a:spLocks noChangeShapeType="1"/>
            </p:cNvSpPr>
            <p:nvPr/>
          </p:nvSpPr>
          <p:spPr bwMode="auto">
            <a:xfrm flipV="1">
              <a:off x="3902" y="2166"/>
              <a:ext cx="353" cy="6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75" name="Line 29"/>
            <p:cNvSpPr>
              <a:spLocks noChangeShapeType="1"/>
            </p:cNvSpPr>
            <p:nvPr/>
          </p:nvSpPr>
          <p:spPr bwMode="auto">
            <a:xfrm flipV="1">
              <a:off x="3940" y="2162"/>
              <a:ext cx="729" cy="65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76" name="Line 30"/>
            <p:cNvSpPr>
              <a:spLocks noChangeShapeType="1"/>
            </p:cNvSpPr>
            <p:nvPr/>
          </p:nvSpPr>
          <p:spPr bwMode="auto">
            <a:xfrm flipH="1" flipV="1">
              <a:off x="2739" y="2142"/>
              <a:ext cx="1043" cy="72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77" name="Line 31"/>
            <p:cNvSpPr>
              <a:spLocks noChangeShapeType="1"/>
            </p:cNvSpPr>
            <p:nvPr/>
          </p:nvSpPr>
          <p:spPr bwMode="auto">
            <a:xfrm flipV="1">
              <a:off x="3961" y="2153"/>
              <a:ext cx="1059" cy="69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152" name="Group 36"/>
          <p:cNvGrpSpPr>
            <a:grpSpLocks/>
          </p:cNvGrpSpPr>
          <p:nvPr/>
        </p:nvGrpSpPr>
        <p:grpSpPr bwMode="auto"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189477" name="Text Box 37"/>
            <p:cNvSpPr txBox="1">
              <a:spLocks noChangeArrowheads="1"/>
            </p:cNvSpPr>
            <p:nvPr/>
          </p:nvSpPr>
          <p:spPr bwMode="auto">
            <a:xfrm>
              <a:off x="4651" y="1222"/>
              <a:ext cx="9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400">
                  <a:solidFill>
                    <a:srgbClr val="F1AE05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Min Cut</a:t>
              </a:r>
            </a:p>
          </p:txBody>
        </p:sp>
        <p:sp>
          <p:nvSpPr>
            <p:cNvPr id="6170" name="Freeform 40"/>
            <p:cNvSpPr>
              <a:spLocks/>
            </p:cNvSpPr>
            <p:nvPr/>
          </p:nvSpPr>
          <p:spPr bwMode="auto">
            <a:xfrm>
              <a:off x="2583" y="1512"/>
              <a:ext cx="2499" cy="988"/>
            </a:xfrm>
            <a:custGeom>
              <a:avLst/>
              <a:gdLst>
                <a:gd name="T0" fmla="*/ 2499 w 2499"/>
                <a:gd name="T1" fmla="*/ 0 h 988"/>
                <a:gd name="T2" fmla="*/ 1968 w 2499"/>
                <a:gd name="T3" fmla="*/ 378 h 988"/>
                <a:gd name="T4" fmla="*/ 1683 w 2499"/>
                <a:gd name="T5" fmla="*/ 906 h 988"/>
                <a:gd name="T6" fmla="*/ 870 w 2499"/>
                <a:gd name="T7" fmla="*/ 870 h 988"/>
                <a:gd name="T8" fmla="*/ 615 w 2499"/>
                <a:gd name="T9" fmla="*/ 381 h 988"/>
                <a:gd name="T10" fmla="*/ 0 w 2499"/>
                <a:gd name="T11" fmla="*/ 7 h 9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99"/>
                <a:gd name="T19" fmla="*/ 0 h 988"/>
                <a:gd name="T20" fmla="*/ 2499 w 2499"/>
                <a:gd name="T21" fmla="*/ 988 h 9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99" h="988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w="63500">
              <a:solidFill>
                <a:srgbClr val="F1AE0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153" name="Group 41"/>
          <p:cNvGrpSpPr>
            <a:grpSpLocks/>
          </p:cNvGrpSpPr>
          <p:nvPr/>
        </p:nvGrpSpPr>
        <p:grpSpPr bwMode="auto"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6161" name="Oval 42"/>
            <p:cNvSpPr>
              <a:spLocks noChangeArrowheads="1"/>
            </p:cNvSpPr>
            <p:nvPr/>
          </p:nvSpPr>
          <p:spPr bwMode="auto">
            <a:xfrm flipV="1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162" name="Oval 43"/>
            <p:cNvSpPr>
              <a:spLocks noChangeArrowheads="1"/>
            </p:cNvSpPr>
            <p:nvPr/>
          </p:nvSpPr>
          <p:spPr bwMode="auto">
            <a:xfrm flipV="1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163" name="Oval 44"/>
            <p:cNvSpPr>
              <a:spLocks noChangeArrowheads="1"/>
            </p:cNvSpPr>
            <p:nvPr/>
          </p:nvSpPr>
          <p:spPr bwMode="auto">
            <a:xfrm flipV="1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Oval 45"/>
            <p:cNvSpPr>
              <a:spLocks noChangeArrowheads="1"/>
            </p:cNvSpPr>
            <p:nvPr/>
          </p:nvSpPr>
          <p:spPr bwMode="auto">
            <a:xfrm flipV="1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6165" name="Group 46"/>
            <p:cNvGrpSpPr>
              <a:grpSpLocks/>
            </p:cNvGrpSpPr>
            <p:nvPr/>
          </p:nvGrpSpPr>
          <p:grpSpPr bwMode="auto"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6166" name="Oval 47"/>
              <p:cNvSpPr>
                <a:spLocks noChangeArrowheads="1"/>
              </p:cNvSpPr>
              <p:nvPr/>
            </p:nvSpPr>
            <p:spPr bwMode="auto">
              <a:xfrm flipV="1">
                <a:off x="3766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67" name="Oval 48"/>
              <p:cNvSpPr>
                <a:spLocks noChangeArrowheads="1"/>
              </p:cNvSpPr>
              <p:nvPr/>
            </p:nvSpPr>
            <p:spPr bwMode="auto">
              <a:xfrm flipV="1">
                <a:off x="3370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68" name="Oval 49"/>
              <p:cNvSpPr>
                <a:spLocks noChangeArrowheads="1"/>
              </p:cNvSpPr>
              <p:nvPr/>
            </p:nvSpPr>
            <p:spPr bwMode="auto">
              <a:xfrm flipV="1">
                <a:off x="4171" y="1962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154" name="Group 56"/>
          <p:cNvGrpSpPr>
            <a:grpSpLocks/>
          </p:cNvGrpSpPr>
          <p:nvPr/>
        </p:nvGrpSpPr>
        <p:grpSpPr bwMode="auto"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189491" name="Text Box 51"/>
            <p:cNvSpPr txBox="1">
              <a:spLocks noChangeArrowheads="1"/>
            </p:cNvSpPr>
            <p:nvPr/>
          </p:nvSpPr>
          <p:spPr bwMode="auto">
            <a:xfrm>
              <a:off x="3404" y="733"/>
              <a:ext cx="105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Foreground (source)</a:t>
              </a:r>
            </a:p>
          </p:txBody>
        </p:sp>
        <p:sp>
          <p:nvSpPr>
            <p:cNvPr id="6160" name="Oval 52"/>
            <p:cNvSpPr>
              <a:spLocks noChangeArrowheads="1"/>
            </p:cNvSpPr>
            <p:nvPr/>
          </p:nvSpPr>
          <p:spPr bwMode="auto">
            <a:xfrm flipV="1">
              <a:off x="3779" y="1147"/>
              <a:ext cx="198" cy="1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155" name="Group 53"/>
          <p:cNvGrpSpPr>
            <a:grpSpLocks/>
          </p:cNvGrpSpPr>
          <p:nvPr/>
        </p:nvGrpSpPr>
        <p:grpSpPr bwMode="auto"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189494" name="Text Box 54"/>
            <p:cNvSpPr txBox="1">
              <a:spLocks noChangeArrowheads="1"/>
            </p:cNvSpPr>
            <p:nvPr/>
          </p:nvSpPr>
          <p:spPr bwMode="auto">
            <a:xfrm>
              <a:off x="3388" y="2975"/>
              <a:ext cx="1011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Background</a:t>
              </a:r>
              <a:b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</a:b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(sink)</a:t>
              </a:r>
            </a:p>
          </p:txBody>
        </p:sp>
        <p:sp>
          <p:nvSpPr>
            <p:cNvPr id="6158" name="Oval 55"/>
            <p:cNvSpPr>
              <a:spLocks noChangeArrowheads="1"/>
            </p:cNvSpPr>
            <p:nvPr/>
          </p:nvSpPr>
          <p:spPr bwMode="auto">
            <a:xfrm rot="10800000" flipV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56" name="TextBox 55"/>
          <p:cNvSpPr txBox="1">
            <a:spLocks noChangeArrowheads="1"/>
          </p:cNvSpPr>
          <p:nvPr/>
        </p:nvSpPr>
        <p:spPr bwMode="auto">
          <a:xfrm>
            <a:off x="531813" y="1677989"/>
            <a:ext cx="42354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Assume we know foreground is </a:t>
            </a:r>
            <a:r>
              <a:rPr lang="en-US" altLang="en-US" sz="2400" b="1">
                <a:solidFill>
                  <a:srgbClr val="FFFFFF"/>
                </a:solidFill>
              </a:rPr>
              <a:t>white</a:t>
            </a:r>
            <a:r>
              <a:rPr lang="en-US" altLang="en-US" sz="2400">
                <a:solidFill>
                  <a:srgbClr val="FFFFFF"/>
                </a:solidFill>
              </a:rPr>
              <a:t> </a:t>
            </a:r>
            <a:r>
              <a:rPr lang="en-US" altLang="en-US" sz="2400">
                <a:solidFill>
                  <a:srgbClr val="F1AE05"/>
                </a:solidFill>
              </a:rPr>
              <a:t>and background is </a:t>
            </a:r>
            <a:r>
              <a:rPr lang="en-US" altLang="en-US" sz="2400" b="1">
                <a:solidFill>
                  <a:srgbClr val="000000"/>
                </a:solidFill>
              </a:rPr>
              <a:t>black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9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icture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6"/>
          <a:stretch>
            <a:fillRect/>
          </a:stretch>
        </p:blipFill>
        <p:spPr bwMode="auto"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1" name="Group 4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7215" name="Picture 5" descr="MSRClogo"/>
            <p:cNvPicPr>
              <a:picLocks noChangeAspect="1" noChangeArrowheads="1"/>
            </p:cNvPicPr>
            <p:nvPr/>
          </p:nvPicPr>
          <p:blipFill>
            <a:blip r:embed="rId4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16" name="Line 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7" name="Text Box 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</a:rPr>
                <a:t>5</a:t>
              </a:r>
              <a:r>
                <a:rPr lang="en-GB" altLang="en-US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grpSp>
        <p:nvGrpSpPr>
          <p:cNvPr id="7172" name="Group 9"/>
          <p:cNvGrpSpPr>
            <a:grpSpLocks/>
          </p:cNvGrpSpPr>
          <p:nvPr/>
        </p:nvGrpSpPr>
        <p:grpSpPr bwMode="auto">
          <a:xfrm>
            <a:off x="5229226" y="3411539"/>
            <a:ext cx="3478213" cy="7937"/>
            <a:chOff x="2777" y="2054"/>
            <a:chExt cx="2191" cy="5"/>
          </a:xfrm>
        </p:grpSpPr>
        <p:sp>
          <p:nvSpPr>
            <p:cNvPr id="7209" name="Line 10"/>
            <p:cNvSpPr>
              <a:spLocks noChangeShapeType="1"/>
            </p:cNvSpPr>
            <p:nvPr/>
          </p:nvSpPr>
          <p:spPr bwMode="auto">
            <a:xfrm flipV="1">
              <a:off x="3178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0" name="Line 11"/>
            <p:cNvSpPr>
              <a:spLocks noChangeShapeType="1"/>
            </p:cNvSpPr>
            <p:nvPr/>
          </p:nvSpPr>
          <p:spPr bwMode="auto">
            <a:xfrm flipV="1">
              <a:off x="4370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1" name="Line 12"/>
            <p:cNvSpPr>
              <a:spLocks noChangeShapeType="1"/>
            </p:cNvSpPr>
            <p:nvPr/>
          </p:nvSpPr>
          <p:spPr bwMode="auto">
            <a:xfrm flipV="1">
              <a:off x="3569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2" name="Line 13"/>
            <p:cNvSpPr>
              <a:spLocks noChangeShapeType="1"/>
            </p:cNvSpPr>
            <p:nvPr/>
          </p:nvSpPr>
          <p:spPr bwMode="auto">
            <a:xfrm flipV="1">
              <a:off x="3966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3" name="Line 14"/>
            <p:cNvSpPr>
              <a:spLocks noChangeShapeType="1"/>
            </p:cNvSpPr>
            <p:nvPr/>
          </p:nvSpPr>
          <p:spPr bwMode="auto">
            <a:xfrm flipV="1">
              <a:off x="4770" y="2059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14" name="Line 15"/>
            <p:cNvSpPr>
              <a:spLocks noChangeShapeType="1"/>
            </p:cNvSpPr>
            <p:nvPr/>
          </p:nvSpPr>
          <p:spPr bwMode="auto">
            <a:xfrm flipV="1">
              <a:off x="2777" y="2058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173" name="Group 16"/>
          <p:cNvGrpSpPr>
            <a:grpSpLocks/>
          </p:cNvGrpSpPr>
          <p:nvPr/>
        </p:nvGrpSpPr>
        <p:grpSpPr bwMode="auto">
          <a:xfrm>
            <a:off x="5154614" y="2214564"/>
            <a:ext cx="3602037" cy="1114425"/>
            <a:chOff x="2730" y="1300"/>
            <a:chExt cx="2269" cy="702"/>
          </a:xfrm>
        </p:grpSpPr>
        <p:sp>
          <p:nvSpPr>
            <p:cNvPr id="7202" name="Line 17"/>
            <p:cNvSpPr>
              <a:spLocks noChangeShapeType="1"/>
            </p:cNvSpPr>
            <p:nvPr/>
          </p:nvSpPr>
          <p:spPr bwMode="auto">
            <a:xfrm rot="10800000" flipH="1" flipV="1">
              <a:off x="3929" y="1321"/>
              <a:ext cx="689" cy="6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3" name="Line 18"/>
            <p:cNvSpPr>
              <a:spLocks noChangeShapeType="1"/>
            </p:cNvSpPr>
            <p:nvPr/>
          </p:nvSpPr>
          <p:spPr bwMode="auto">
            <a:xfrm rot="10800000" flipH="1" flipV="1">
              <a:off x="3913" y="1339"/>
              <a:ext cx="346" cy="61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4" name="Line 19"/>
            <p:cNvSpPr>
              <a:spLocks noChangeShapeType="1"/>
            </p:cNvSpPr>
            <p:nvPr/>
          </p:nvSpPr>
          <p:spPr bwMode="auto">
            <a:xfrm rot="10800000" flipH="1" flipV="1">
              <a:off x="3873" y="1345"/>
              <a:ext cx="0" cy="61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5" name="Line 20"/>
            <p:cNvSpPr>
              <a:spLocks noChangeShapeType="1"/>
            </p:cNvSpPr>
            <p:nvPr/>
          </p:nvSpPr>
          <p:spPr bwMode="auto">
            <a:xfrm rot="10800000" flipV="1">
              <a:off x="3503" y="1345"/>
              <a:ext cx="347" cy="6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6" name="Line 21"/>
            <p:cNvSpPr>
              <a:spLocks noChangeShapeType="1"/>
            </p:cNvSpPr>
            <p:nvPr/>
          </p:nvSpPr>
          <p:spPr bwMode="auto">
            <a:xfrm rot="10800000" flipV="1">
              <a:off x="3129" y="1318"/>
              <a:ext cx="693" cy="6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" name="Line 22"/>
            <p:cNvSpPr>
              <a:spLocks noChangeShapeType="1"/>
            </p:cNvSpPr>
            <p:nvPr/>
          </p:nvSpPr>
          <p:spPr bwMode="auto">
            <a:xfrm rot="10800000" flipV="1">
              <a:off x="2730" y="1303"/>
              <a:ext cx="1074" cy="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" name="Line 23"/>
            <p:cNvSpPr>
              <a:spLocks noChangeShapeType="1"/>
            </p:cNvSpPr>
            <p:nvPr/>
          </p:nvSpPr>
          <p:spPr bwMode="auto">
            <a:xfrm rot="10800000" flipH="1" flipV="1">
              <a:off x="3956" y="1300"/>
              <a:ext cx="1043" cy="7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174" name="Group 24"/>
          <p:cNvGrpSpPr>
            <a:grpSpLocks/>
          </p:cNvGrpSpPr>
          <p:nvPr/>
        </p:nvGrpSpPr>
        <p:grpSpPr bwMode="auto">
          <a:xfrm>
            <a:off x="5168900" y="3551238"/>
            <a:ext cx="3621088" cy="1155700"/>
            <a:chOff x="2739" y="2142"/>
            <a:chExt cx="2281" cy="728"/>
          </a:xfrm>
        </p:grpSpPr>
        <p:sp>
          <p:nvSpPr>
            <p:cNvPr id="7195" name="Line 25"/>
            <p:cNvSpPr>
              <a:spLocks noChangeShapeType="1"/>
            </p:cNvSpPr>
            <p:nvPr/>
          </p:nvSpPr>
          <p:spPr bwMode="auto">
            <a:xfrm flipH="1" flipV="1">
              <a:off x="3112" y="2157"/>
              <a:ext cx="698" cy="66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96" name="Line 26"/>
            <p:cNvSpPr>
              <a:spLocks noChangeShapeType="1"/>
            </p:cNvSpPr>
            <p:nvPr/>
          </p:nvSpPr>
          <p:spPr bwMode="auto">
            <a:xfrm flipH="1" flipV="1">
              <a:off x="3492" y="2173"/>
              <a:ext cx="361" cy="6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97" name="Line 27"/>
            <p:cNvSpPr>
              <a:spLocks noChangeShapeType="1"/>
            </p:cNvSpPr>
            <p:nvPr/>
          </p:nvSpPr>
          <p:spPr bwMode="auto">
            <a:xfrm flipH="1" flipV="1">
              <a:off x="3877" y="2170"/>
              <a:ext cx="0" cy="6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98" name="Line 28"/>
            <p:cNvSpPr>
              <a:spLocks noChangeShapeType="1"/>
            </p:cNvSpPr>
            <p:nvPr/>
          </p:nvSpPr>
          <p:spPr bwMode="auto">
            <a:xfrm flipV="1">
              <a:off x="3902" y="2166"/>
              <a:ext cx="353" cy="6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99" name="Line 29"/>
            <p:cNvSpPr>
              <a:spLocks noChangeShapeType="1"/>
            </p:cNvSpPr>
            <p:nvPr/>
          </p:nvSpPr>
          <p:spPr bwMode="auto">
            <a:xfrm flipV="1">
              <a:off x="3940" y="2162"/>
              <a:ext cx="729" cy="65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0" name="Line 30"/>
            <p:cNvSpPr>
              <a:spLocks noChangeShapeType="1"/>
            </p:cNvSpPr>
            <p:nvPr/>
          </p:nvSpPr>
          <p:spPr bwMode="auto">
            <a:xfrm flipH="1" flipV="1">
              <a:off x="2739" y="2142"/>
              <a:ext cx="1043" cy="72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1" name="Line 31"/>
            <p:cNvSpPr>
              <a:spLocks noChangeShapeType="1"/>
            </p:cNvSpPr>
            <p:nvPr/>
          </p:nvSpPr>
          <p:spPr bwMode="auto">
            <a:xfrm flipV="1">
              <a:off x="3961" y="2153"/>
              <a:ext cx="1059" cy="69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175" name="Group 36"/>
          <p:cNvGrpSpPr>
            <a:grpSpLocks/>
          </p:cNvGrpSpPr>
          <p:nvPr/>
        </p:nvGrpSpPr>
        <p:grpSpPr bwMode="auto"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189477" name="Text Box 37"/>
            <p:cNvSpPr txBox="1">
              <a:spLocks noChangeArrowheads="1"/>
            </p:cNvSpPr>
            <p:nvPr/>
          </p:nvSpPr>
          <p:spPr bwMode="auto">
            <a:xfrm>
              <a:off x="4651" y="1222"/>
              <a:ext cx="9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400">
                  <a:solidFill>
                    <a:srgbClr val="F1AE05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Min Cut</a:t>
              </a:r>
            </a:p>
          </p:txBody>
        </p:sp>
        <p:sp>
          <p:nvSpPr>
            <p:cNvPr id="7194" name="Freeform 40"/>
            <p:cNvSpPr>
              <a:spLocks/>
            </p:cNvSpPr>
            <p:nvPr/>
          </p:nvSpPr>
          <p:spPr bwMode="auto">
            <a:xfrm>
              <a:off x="2583" y="1512"/>
              <a:ext cx="2499" cy="988"/>
            </a:xfrm>
            <a:custGeom>
              <a:avLst/>
              <a:gdLst>
                <a:gd name="T0" fmla="*/ 2499 w 2499"/>
                <a:gd name="T1" fmla="*/ 0 h 988"/>
                <a:gd name="T2" fmla="*/ 1968 w 2499"/>
                <a:gd name="T3" fmla="*/ 378 h 988"/>
                <a:gd name="T4" fmla="*/ 1683 w 2499"/>
                <a:gd name="T5" fmla="*/ 906 h 988"/>
                <a:gd name="T6" fmla="*/ 870 w 2499"/>
                <a:gd name="T7" fmla="*/ 870 h 988"/>
                <a:gd name="T8" fmla="*/ 615 w 2499"/>
                <a:gd name="T9" fmla="*/ 381 h 988"/>
                <a:gd name="T10" fmla="*/ 0 w 2499"/>
                <a:gd name="T11" fmla="*/ 7 h 9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99"/>
                <a:gd name="T19" fmla="*/ 0 h 988"/>
                <a:gd name="T20" fmla="*/ 2499 w 2499"/>
                <a:gd name="T21" fmla="*/ 988 h 9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99" h="988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w="63500">
              <a:solidFill>
                <a:srgbClr val="F1AE0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176" name="Group 41"/>
          <p:cNvGrpSpPr>
            <a:grpSpLocks/>
          </p:cNvGrpSpPr>
          <p:nvPr/>
        </p:nvGrpSpPr>
        <p:grpSpPr bwMode="auto"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7185" name="Oval 42"/>
            <p:cNvSpPr>
              <a:spLocks noChangeArrowheads="1"/>
            </p:cNvSpPr>
            <p:nvPr/>
          </p:nvSpPr>
          <p:spPr bwMode="auto">
            <a:xfrm flipV="1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186" name="Oval 43"/>
            <p:cNvSpPr>
              <a:spLocks noChangeArrowheads="1"/>
            </p:cNvSpPr>
            <p:nvPr/>
          </p:nvSpPr>
          <p:spPr bwMode="auto">
            <a:xfrm flipV="1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187" name="Oval 44"/>
            <p:cNvSpPr>
              <a:spLocks noChangeArrowheads="1"/>
            </p:cNvSpPr>
            <p:nvPr/>
          </p:nvSpPr>
          <p:spPr bwMode="auto">
            <a:xfrm flipV="1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188" name="Oval 45"/>
            <p:cNvSpPr>
              <a:spLocks noChangeArrowheads="1"/>
            </p:cNvSpPr>
            <p:nvPr/>
          </p:nvSpPr>
          <p:spPr bwMode="auto">
            <a:xfrm flipV="1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7189" name="Group 46"/>
            <p:cNvGrpSpPr>
              <a:grpSpLocks/>
            </p:cNvGrpSpPr>
            <p:nvPr/>
          </p:nvGrpSpPr>
          <p:grpSpPr bwMode="auto"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7190" name="Oval 47"/>
              <p:cNvSpPr>
                <a:spLocks noChangeArrowheads="1"/>
              </p:cNvSpPr>
              <p:nvPr/>
            </p:nvSpPr>
            <p:spPr bwMode="auto">
              <a:xfrm flipV="1">
                <a:off x="3766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91" name="Oval 48"/>
              <p:cNvSpPr>
                <a:spLocks noChangeArrowheads="1"/>
              </p:cNvSpPr>
              <p:nvPr/>
            </p:nvSpPr>
            <p:spPr bwMode="auto">
              <a:xfrm flipV="1">
                <a:off x="3370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92" name="Oval 49"/>
              <p:cNvSpPr>
                <a:spLocks noChangeArrowheads="1"/>
              </p:cNvSpPr>
              <p:nvPr/>
            </p:nvSpPr>
            <p:spPr bwMode="auto">
              <a:xfrm flipV="1">
                <a:off x="4171" y="1962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177" name="Group 56"/>
          <p:cNvGrpSpPr>
            <a:grpSpLocks/>
          </p:cNvGrpSpPr>
          <p:nvPr/>
        </p:nvGrpSpPr>
        <p:grpSpPr bwMode="auto"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189491" name="Text Box 51"/>
            <p:cNvSpPr txBox="1">
              <a:spLocks noChangeArrowheads="1"/>
            </p:cNvSpPr>
            <p:nvPr/>
          </p:nvSpPr>
          <p:spPr bwMode="auto">
            <a:xfrm>
              <a:off x="3404" y="733"/>
              <a:ext cx="105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Foreground (source)</a:t>
              </a:r>
            </a:p>
          </p:txBody>
        </p:sp>
        <p:sp>
          <p:nvSpPr>
            <p:cNvPr id="7184" name="Oval 52"/>
            <p:cNvSpPr>
              <a:spLocks noChangeArrowheads="1"/>
            </p:cNvSpPr>
            <p:nvPr/>
          </p:nvSpPr>
          <p:spPr bwMode="auto">
            <a:xfrm flipV="1">
              <a:off x="3779" y="1147"/>
              <a:ext cx="198" cy="1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178" name="Group 53"/>
          <p:cNvGrpSpPr>
            <a:grpSpLocks/>
          </p:cNvGrpSpPr>
          <p:nvPr/>
        </p:nvGrpSpPr>
        <p:grpSpPr bwMode="auto"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189494" name="Text Box 54"/>
            <p:cNvSpPr txBox="1">
              <a:spLocks noChangeArrowheads="1"/>
            </p:cNvSpPr>
            <p:nvPr/>
          </p:nvSpPr>
          <p:spPr bwMode="auto">
            <a:xfrm>
              <a:off x="3388" y="2975"/>
              <a:ext cx="1011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Background</a:t>
              </a:r>
              <a:b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</a:b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(sink)</a:t>
              </a:r>
            </a:p>
          </p:txBody>
        </p:sp>
        <p:sp>
          <p:nvSpPr>
            <p:cNvPr id="7182" name="Oval 55"/>
            <p:cNvSpPr>
              <a:spLocks noChangeArrowheads="1"/>
            </p:cNvSpPr>
            <p:nvPr/>
          </p:nvSpPr>
          <p:spPr bwMode="auto">
            <a:xfrm rot="10800000" flipV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179" name="TextBox 55"/>
          <p:cNvSpPr txBox="1">
            <a:spLocks noChangeArrowheads="1"/>
          </p:cNvSpPr>
          <p:nvPr/>
        </p:nvSpPr>
        <p:spPr bwMode="auto">
          <a:xfrm>
            <a:off x="531813" y="1677989"/>
            <a:ext cx="423545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Assume we know foreground is </a:t>
            </a:r>
            <a:r>
              <a:rPr lang="en-US" altLang="en-US" sz="2400" b="1">
                <a:solidFill>
                  <a:srgbClr val="FFFFFF"/>
                </a:solidFill>
              </a:rPr>
              <a:t>white</a:t>
            </a:r>
            <a:r>
              <a:rPr lang="en-US" altLang="en-US" sz="2400">
                <a:solidFill>
                  <a:srgbClr val="FFFFFF"/>
                </a:solidFill>
              </a:rPr>
              <a:t> </a:t>
            </a:r>
            <a:r>
              <a:rPr lang="en-US" altLang="en-US" sz="2400">
                <a:solidFill>
                  <a:srgbClr val="F1AE05"/>
                </a:solidFill>
              </a:rPr>
              <a:t>and background is </a:t>
            </a:r>
            <a:r>
              <a:rPr lang="en-US" altLang="en-US" sz="2400" b="1">
                <a:solidFill>
                  <a:srgbClr val="000000"/>
                </a:solidFill>
              </a:rPr>
              <a:t>black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Data term =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(cost of assigning label)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F1AE05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Regularization =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(cost of separating neighbors)</a:t>
            </a:r>
          </a:p>
        </p:txBody>
      </p:sp>
      <p:sp>
        <p:nvSpPr>
          <p:cNvPr id="5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1" y="1"/>
            <a:ext cx="8577263" cy="1343025"/>
          </a:xfrm>
        </p:spPr>
        <p:txBody>
          <a:bodyPr/>
          <a:lstStyle/>
          <a:p>
            <a:pPr eaLnBrk="1" hangingPunct="1">
              <a:defRPr/>
            </a:pPr>
            <a:r>
              <a:rPr lang="en-GB" sz="41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GB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Graph Cuts for foreground extraction</a:t>
            </a:r>
            <a:endParaRPr lang="en-GB" sz="3600" dirty="0">
              <a:solidFill>
                <a:srgbClr val="F1AE0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80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icture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6"/>
          <a:stretch>
            <a:fillRect/>
          </a:stretch>
        </p:blipFill>
        <p:spPr bwMode="auto"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Group 4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8239" name="Picture 5" descr="MSRClogo"/>
            <p:cNvPicPr>
              <a:picLocks noChangeAspect="1" noChangeArrowheads="1"/>
            </p:cNvPicPr>
            <p:nvPr/>
          </p:nvPicPr>
          <p:blipFill>
            <a:blip r:embed="rId4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40" name="Line 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41" name="Text Box 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</a:rPr>
                <a:t>5</a:t>
              </a:r>
              <a:r>
                <a:rPr lang="en-GB" altLang="en-US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grpSp>
        <p:nvGrpSpPr>
          <p:cNvPr id="8196" name="Group 9"/>
          <p:cNvGrpSpPr>
            <a:grpSpLocks/>
          </p:cNvGrpSpPr>
          <p:nvPr/>
        </p:nvGrpSpPr>
        <p:grpSpPr bwMode="auto">
          <a:xfrm>
            <a:off x="5229226" y="3411539"/>
            <a:ext cx="3478213" cy="7937"/>
            <a:chOff x="2777" y="2054"/>
            <a:chExt cx="2191" cy="5"/>
          </a:xfrm>
        </p:grpSpPr>
        <p:sp>
          <p:nvSpPr>
            <p:cNvPr id="8233" name="Line 10"/>
            <p:cNvSpPr>
              <a:spLocks noChangeShapeType="1"/>
            </p:cNvSpPr>
            <p:nvPr/>
          </p:nvSpPr>
          <p:spPr bwMode="auto">
            <a:xfrm flipV="1">
              <a:off x="3178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34" name="Line 11"/>
            <p:cNvSpPr>
              <a:spLocks noChangeShapeType="1"/>
            </p:cNvSpPr>
            <p:nvPr/>
          </p:nvSpPr>
          <p:spPr bwMode="auto">
            <a:xfrm flipV="1">
              <a:off x="4370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35" name="Line 12"/>
            <p:cNvSpPr>
              <a:spLocks noChangeShapeType="1"/>
            </p:cNvSpPr>
            <p:nvPr/>
          </p:nvSpPr>
          <p:spPr bwMode="auto">
            <a:xfrm flipV="1">
              <a:off x="3569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36" name="Line 13"/>
            <p:cNvSpPr>
              <a:spLocks noChangeShapeType="1"/>
            </p:cNvSpPr>
            <p:nvPr/>
          </p:nvSpPr>
          <p:spPr bwMode="auto">
            <a:xfrm flipV="1">
              <a:off x="3966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37" name="Line 14"/>
            <p:cNvSpPr>
              <a:spLocks noChangeShapeType="1"/>
            </p:cNvSpPr>
            <p:nvPr/>
          </p:nvSpPr>
          <p:spPr bwMode="auto">
            <a:xfrm flipV="1">
              <a:off x="4770" y="2059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38" name="Line 15"/>
            <p:cNvSpPr>
              <a:spLocks noChangeShapeType="1"/>
            </p:cNvSpPr>
            <p:nvPr/>
          </p:nvSpPr>
          <p:spPr bwMode="auto">
            <a:xfrm flipV="1">
              <a:off x="2777" y="2058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197" name="Group 16"/>
          <p:cNvGrpSpPr>
            <a:grpSpLocks/>
          </p:cNvGrpSpPr>
          <p:nvPr/>
        </p:nvGrpSpPr>
        <p:grpSpPr bwMode="auto">
          <a:xfrm>
            <a:off x="5154614" y="2214564"/>
            <a:ext cx="3602037" cy="1114425"/>
            <a:chOff x="2730" y="1300"/>
            <a:chExt cx="2269" cy="702"/>
          </a:xfrm>
        </p:grpSpPr>
        <p:sp>
          <p:nvSpPr>
            <p:cNvPr id="8226" name="Line 17"/>
            <p:cNvSpPr>
              <a:spLocks noChangeShapeType="1"/>
            </p:cNvSpPr>
            <p:nvPr/>
          </p:nvSpPr>
          <p:spPr bwMode="auto">
            <a:xfrm rot="10800000" flipH="1" flipV="1">
              <a:off x="3929" y="1321"/>
              <a:ext cx="689" cy="6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27" name="Line 18"/>
            <p:cNvSpPr>
              <a:spLocks noChangeShapeType="1"/>
            </p:cNvSpPr>
            <p:nvPr/>
          </p:nvSpPr>
          <p:spPr bwMode="auto">
            <a:xfrm rot="10800000" flipH="1" flipV="1">
              <a:off x="3913" y="1339"/>
              <a:ext cx="346" cy="61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28" name="Line 19"/>
            <p:cNvSpPr>
              <a:spLocks noChangeShapeType="1"/>
            </p:cNvSpPr>
            <p:nvPr/>
          </p:nvSpPr>
          <p:spPr bwMode="auto">
            <a:xfrm rot="10800000" flipH="1" flipV="1">
              <a:off x="3873" y="1345"/>
              <a:ext cx="0" cy="61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29" name="Line 20"/>
            <p:cNvSpPr>
              <a:spLocks noChangeShapeType="1"/>
            </p:cNvSpPr>
            <p:nvPr/>
          </p:nvSpPr>
          <p:spPr bwMode="auto">
            <a:xfrm rot="10800000" flipV="1">
              <a:off x="3503" y="1345"/>
              <a:ext cx="347" cy="6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30" name="Line 21"/>
            <p:cNvSpPr>
              <a:spLocks noChangeShapeType="1"/>
            </p:cNvSpPr>
            <p:nvPr/>
          </p:nvSpPr>
          <p:spPr bwMode="auto">
            <a:xfrm rot="10800000" flipV="1">
              <a:off x="3129" y="1318"/>
              <a:ext cx="693" cy="6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31" name="Line 22"/>
            <p:cNvSpPr>
              <a:spLocks noChangeShapeType="1"/>
            </p:cNvSpPr>
            <p:nvPr/>
          </p:nvSpPr>
          <p:spPr bwMode="auto">
            <a:xfrm rot="10800000" flipV="1">
              <a:off x="2730" y="1303"/>
              <a:ext cx="1074" cy="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32" name="Line 23"/>
            <p:cNvSpPr>
              <a:spLocks noChangeShapeType="1"/>
            </p:cNvSpPr>
            <p:nvPr/>
          </p:nvSpPr>
          <p:spPr bwMode="auto">
            <a:xfrm rot="10800000" flipH="1" flipV="1">
              <a:off x="3956" y="1300"/>
              <a:ext cx="1043" cy="7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198" name="Group 24"/>
          <p:cNvGrpSpPr>
            <a:grpSpLocks/>
          </p:cNvGrpSpPr>
          <p:nvPr/>
        </p:nvGrpSpPr>
        <p:grpSpPr bwMode="auto">
          <a:xfrm>
            <a:off x="5168900" y="3551238"/>
            <a:ext cx="3621088" cy="1155700"/>
            <a:chOff x="2739" y="2142"/>
            <a:chExt cx="2281" cy="728"/>
          </a:xfrm>
        </p:grpSpPr>
        <p:sp>
          <p:nvSpPr>
            <p:cNvPr id="8219" name="Line 25"/>
            <p:cNvSpPr>
              <a:spLocks noChangeShapeType="1"/>
            </p:cNvSpPr>
            <p:nvPr/>
          </p:nvSpPr>
          <p:spPr bwMode="auto">
            <a:xfrm flipH="1" flipV="1">
              <a:off x="3112" y="2157"/>
              <a:ext cx="698" cy="66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20" name="Line 26"/>
            <p:cNvSpPr>
              <a:spLocks noChangeShapeType="1"/>
            </p:cNvSpPr>
            <p:nvPr/>
          </p:nvSpPr>
          <p:spPr bwMode="auto">
            <a:xfrm flipH="1" flipV="1">
              <a:off x="3492" y="2173"/>
              <a:ext cx="361" cy="6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21" name="Line 27"/>
            <p:cNvSpPr>
              <a:spLocks noChangeShapeType="1"/>
            </p:cNvSpPr>
            <p:nvPr/>
          </p:nvSpPr>
          <p:spPr bwMode="auto">
            <a:xfrm flipH="1" flipV="1">
              <a:off x="3877" y="2170"/>
              <a:ext cx="0" cy="6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22" name="Line 28"/>
            <p:cNvSpPr>
              <a:spLocks noChangeShapeType="1"/>
            </p:cNvSpPr>
            <p:nvPr/>
          </p:nvSpPr>
          <p:spPr bwMode="auto">
            <a:xfrm flipV="1">
              <a:off x="3902" y="2166"/>
              <a:ext cx="353" cy="6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23" name="Line 29"/>
            <p:cNvSpPr>
              <a:spLocks noChangeShapeType="1"/>
            </p:cNvSpPr>
            <p:nvPr/>
          </p:nvSpPr>
          <p:spPr bwMode="auto">
            <a:xfrm flipV="1">
              <a:off x="3940" y="2162"/>
              <a:ext cx="729" cy="65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24" name="Line 30"/>
            <p:cNvSpPr>
              <a:spLocks noChangeShapeType="1"/>
            </p:cNvSpPr>
            <p:nvPr/>
          </p:nvSpPr>
          <p:spPr bwMode="auto">
            <a:xfrm flipH="1" flipV="1">
              <a:off x="2739" y="2142"/>
              <a:ext cx="1043" cy="72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25" name="Line 31"/>
            <p:cNvSpPr>
              <a:spLocks noChangeShapeType="1"/>
            </p:cNvSpPr>
            <p:nvPr/>
          </p:nvSpPr>
          <p:spPr bwMode="auto">
            <a:xfrm flipV="1">
              <a:off x="3961" y="2153"/>
              <a:ext cx="1059" cy="69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199" name="Group 36"/>
          <p:cNvGrpSpPr>
            <a:grpSpLocks/>
          </p:cNvGrpSpPr>
          <p:nvPr/>
        </p:nvGrpSpPr>
        <p:grpSpPr bwMode="auto"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189477" name="Text Box 37"/>
            <p:cNvSpPr txBox="1">
              <a:spLocks noChangeArrowheads="1"/>
            </p:cNvSpPr>
            <p:nvPr/>
          </p:nvSpPr>
          <p:spPr bwMode="auto">
            <a:xfrm>
              <a:off x="4651" y="1222"/>
              <a:ext cx="9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400">
                  <a:solidFill>
                    <a:srgbClr val="F1AE05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Min Cut</a:t>
              </a:r>
            </a:p>
          </p:txBody>
        </p:sp>
        <p:sp>
          <p:nvSpPr>
            <p:cNvPr id="8218" name="Freeform 40"/>
            <p:cNvSpPr>
              <a:spLocks/>
            </p:cNvSpPr>
            <p:nvPr/>
          </p:nvSpPr>
          <p:spPr bwMode="auto">
            <a:xfrm>
              <a:off x="2583" y="1512"/>
              <a:ext cx="2499" cy="988"/>
            </a:xfrm>
            <a:custGeom>
              <a:avLst/>
              <a:gdLst>
                <a:gd name="T0" fmla="*/ 2499 w 2499"/>
                <a:gd name="T1" fmla="*/ 0 h 988"/>
                <a:gd name="T2" fmla="*/ 1968 w 2499"/>
                <a:gd name="T3" fmla="*/ 378 h 988"/>
                <a:gd name="T4" fmla="*/ 1683 w 2499"/>
                <a:gd name="T5" fmla="*/ 906 h 988"/>
                <a:gd name="T6" fmla="*/ 870 w 2499"/>
                <a:gd name="T7" fmla="*/ 870 h 988"/>
                <a:gd name="T8" fmla="*/ 615 w 2499"/>
                <a:gd name="T9" fmla="*/ 381 h 988"/>
                <a:gd name="T10" fmla="*/ 0 w 2499"/>
                <a:gd name="T11" fmla="*/ 7 h 9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99"/>
                <a:gd name="T19" fmla="*/ 0 h 988"/>
                <a:gd name="T20" fmla="*/ 2499 w 2499"/>
                <a:gd name="T21" fmla="*/ 988 h 9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99" h="988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w="63500">
              <a:solidFill>
                <a:srgbClr val="F1AE0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200" name="Group 41"/>
          <p:cNvGrpSpPr>
            <a:grpSpLocks/>
          </p:cNvGrpSpPr>
          <p:nvPr/>
        </p:nvGrpSpPr>
        <p:grpSpPr bwMode="auto"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8209" name="Oval 42"/>
            <p:cNvSpPr>
              <a:spLocks noChangeArrowheads="1"/>
            </p:cNvSpPr>
            <p:nvPr/>
          </p:nvSpPr>
          <p:spPr bwMode="auto">
            <a:xfrm flipV="1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8210" name="Oval 43"/>
            <p:cNvSpPr>
              <a:spLocks noChangeArrowheads="1"/>
            </p:cNvSpPr>
            <p:nvPr/>
          </p:nvSpPr>
          <p:spPr bwMode="auto">
            <a:xfrm flipV="1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8211" name="Oval 44"/>
            <p:cNvSpPr>
              <a:spLocks noChangeArrowheads="1"/>
            </p:cNvSpPr>
            <p:nvPr/>
          </p:nvSpPr>
          <p:spPr bwMode="auto">
            <a:xfrm flipV="1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8212" name="Oval 45"/>
            <p:cNvSpPr>
              <a:spLocks noChangeArrowheads="1"/>
            </p:cNvSpPr>
            <p:nvPr/>
          </p:nvSpPr>
          <p:spPr bwMode="auto">
            <a:xfrm flipV="1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8213" name="Group 46"/>
            <p:cNvGrpSpPr>
              <a:grpSpLocks/>
            </p:cNvGrpSpPr>
            <p:nvPr/>
          </p:nvGrpSpPr>
          <p:grpSpPr bwMode="auto"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8214" name="Oval 47"/>
              <p:cNvSpPr>
                <a:spLocks noChangeArrowheads="1"/>
              </p:cNvSpPr>
              <p:nvPr/>
            </p:nvSpPr>
            <p:spPr bwMode="auto">
              <a:xfrm flipV="1">
                <a:off x="3766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215" name="Oval 48"/>
              <p:cNvSpPr>
                <a:spLocks noChangeArrowheads="1"/>
              </p:cNvSpPr>
              <p:nvPr/>
            </p:nvSpPr>
            <p:spPr bwMode="auto">
              <a:xfrm flipV="1">
                <a:off x="3370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216" name="Oval 49"/>
              <p:cNvSpPr>
                <a:spLocks noChangeArrowheads="1"/>
              </p:cNvSpPr>
              <p:nvPr/>
            </p:nvSpPr>
            <p:spPr bwMode="auto">
              <a:xfrm flipV="1">
                <a:off x="4171" y="1962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201" name="Group 56"/>
          <p:cNvGrpSpPr>
            <a:grpSpLocks/>
          </p:cNvGrpSpPr>
          <p:nvPr/>
        </p:nvGrpSpPr>
        <p:grpSpPr bwMode="auto"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189491" name="Text Box 51"/>
            <p:cNvSpPr txBox="1">
              <a:spLocks noChangeArrowheads="1"/>
            </p:cNvSpPr>
            <p:nvPr/>
          </p:nvSpPr>
          <p:spPr bwMode="auto">
            <a:xfrm>
              <a:off x="3404" y="733"/>
              <a:ext cx="105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Foreground (source)</a:t>
              </a:r>
            </a:p>
          </p:txBody>
        </p:sp>
        <p:sp>
          <p:nvSpPr>
            <p:cNvPr id="8208" name="Oval 52"/>
            <p:cNvSpPr>
              <a:spLocks noChangeArrowheads="1"/>
            </p:cNvSpPr>
            <p:nvPr/>
          </p:nvSpPr>
          <p:spPr bwMode="auto">
            <a:xfrm flipV="1">
              <a:off x="3779" y="1147"/>
              <a:ext cx="198" cy="1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202" name="Group 53"/>
          <p:cNvGrpSpPr>
            <a:grpSpLocks/>
          </p:cNvGrpSpPr>
          <p:nvPr/>
        </p:nvGrpSpPr>
        <p:grpSpPr bwMode="auto"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189494" name="Text Box 54"/>
            <p:cNvSpPr txBox="1">
              <a:spLocks noChangeArrowheads="1"/>
            </p:cNvSpPr>
            <p:nvPr/>
          </p:nvSpPr>
          <p:spPr bwMode="auto">
            <a:xfrm>
              <a:off x="3388" y="2975"/>
              <a:ext cx="1011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Background</a:t>
              </a:r>
              <a:b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</a:b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(sink)</a:t>
              </a:r>
            </a:p>
          </p:txBody>
        </p:sp>
        <p:sp>
          <p:nvSpPr>
            <p:cNvPr id="8206" name="Oval 55"/>
            <p:cNvSpPr>
              <a:spLocks noChangeArrowheads="1"/>
            </p:cNvSpPr>
            <p:nvPr/>
          </p:nvSpPr>
          <p:spPr bwMode="auto">
            <a:xfrm rot="10800000" flipV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203" name="TextBox 55"/>
          <p:cNvSpPr txBox="1">
            <a:spLocks noChangeArrowheads="1"/>
          </p:cNvSpPr>
          <p:nvPr/>
        </p:nvSpPr>
        <p:spPr bwMode="auto">
          <a:xfrm>
            <a:off x="531813" y="1677989"/>
            <a:ext cx="4386262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Assume we know foreground is </a:t>
            </a:r>
            <a:r>
              <a:rPr lang="en-US" altLang="en-US" sz="2400" b="1">
                <a:solidFill>
                  <a:srgbClr val="FFFFFF"/>
                </a:solidFill>
              </a:rPr>
              <a:t>white</a:t>
            </a:r>
            <a:r>
              <a:rPr lang="en-US" altLang="en-US" sz="2400">
                <a:solidFill>
                  <a:srgbClr val="FFFFFF"/>
                </a:solidFill>
              </a:rPr>
              <a:t> </a:t>
            </a:r>
            <a:r>
              <a:rPr lang="en-US" altLang="en-US" sz="2400">
                <a:solidFill>
                  <a:srgbClr val="F1AE05"/>
                </a:solidFill>
              </a:rPr>
              <a:t>and background is </a:t>
            </a:r>
            <a:r>
              <a:rPr lang="en-US" altLang="en-US" sz="2400" b="1">
                <a:solidFill>
                  <a:srgbClr val="000000"/>
                </a:solidFill>
              </a:rPr>
              <a:t>black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Data term = </a:t>
            </a:r>
            <a:r>
              <a:rPr lang="en-US" altLang="en-US" sz="2400" b="1">
                <a:solidFill>
                  <a:srgbClr val="FFFFFF"/>
                </a:solidFill>
              </a:rPr>
              <a:t>whiteness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(cost of assigning label)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F1AE05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Regularization =</a:t>
            </a:r>
            <a:endParaRPr lang="en-US" altLang="en-US" sz="2400" b="1">
              <a:solidFill>
                <a:srgbClr val="FFFF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(cost of separating neighbors)</a:t>
            </a:r>
          </a:p>
        </p:txBody>
      </p:sp>
      <p:sp>
        <p:nvSpPr>
          <p:cNvPr id="5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1" y="1"/>
            <a:ext cx="8577263" cy="1343025"/>
          </a:xfrm>
        </p:spPr>
        <p:txBody>
          <a:bodyPr/>
          <a:lstStyle/>
          <a:p>
            <a:pPr eaLnBrk="1" hangingPunct="1">
              <a:defRPr/>
            </a:pPr>
            <a:r>
              <a:rPr lang="en-GB" sz="41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GB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Graph Cuts for foreground extraction</a:t>
            </a:r>
            <a:endParaRPr lang="en-GB" sz="3600" dirty="0">
              <a:solidFill>
                <a:srgbClr val="F1AE0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05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icture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6"/>
          <a:stretch>
            <a:fillRect/>
          </a:stretch>
        </p:blipFill>
        <p:spPr bwMode="auto"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19" name="Group 4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9263" name="Picture 5" descr="MSRClogo"/>
            <p:cNvPicPr>
              <a:picLocks noChangeAspect="1" noChangeArrowheads="1"/>
            </p:cNvPicPr>
            <p:nvPr/>
          </p:nvPicPr>
          <p:blipFill>
            <a:blip r:embed="rId4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64" name="Line 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65" name="Text Box 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</a:rPr>
                <a:t>5</a:t>
              </a:r>
              <a:r>
                <a:rPr lang="en-GB" altLang="en-US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grpSp>
        <p:nvGrpSpPr>
          <p:cNvPr id="9220" name="Group 9"/>
          <p:cNvGrpSpPr>
            <a:grpSpLocks/>
          </p:cNvGrpSpPr>
          <p:nvPr/>
        </p:nvGrpSpPr>
        <p:grpSpPr bwMode="auto">
          <a:xfrm>
            <a:off x="5229226" y="3411539"/>
            <a:ext cx="3478213" cy="7937"/>
            <a:chOff x="2777" y="2054"/>
            <a:chExt cx="2191" cy="5"/>
          </a:xfrm>
        </p:grpSpPr>
        <p:sp>
          <p:nvSpPr>
            <p:cNvPr id="9257" name="Line 10"/>
            <p:cNvSpPr>
              <a:spLocks noChangeShapeType="1"/>
            </p:cNvSpPr>
            <p:nvPr/>
          </p:nvSpPr>
          <p:spPr bwMode="auto">
            <a:xfrm flipV="1">
              <a:off x="3178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8" name="Line 11"/>
            <p:cNvSpPr>
              <a:spLocks noChangeShapeType="1"/>
            </p:cNvSpPr>
            <p:nvPr/>
          </p:nvSpPr>
          <p:spPr bwMode="auto">
            <a:xfrm flipV="1">
              <a:off x="4370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9" name="Line 12"/>
            <p:cNvSpPr>
              <a:spLocks noChangeShapeType="1"/>
            </p:cNvSpPr>
            <p:nvPr/>
          </p:nvSpPr>
          <p:spPr bwMode="auto">
            <a:xfrm flipV="1">
              <a:off x="3569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60" name="Line 13"/>
            <p:cNvSpPr>
              <a:spLocks noChangeShapeType="1"/>
            </p:cNvSpPr>
            <p:nvPr/>
          </p:nvSpPr>
          <p:spPr bwMode="auto">
            <a:xfrm flipV="1">
              <a:off x="3966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61" name="Line 14"/>
            <p:cNvSpPr>
              <a:spLocks noChangeShapeType="1"/>
            </p:cNvSpPr>
            <p:nvPr/>
          </p:nvSpPr>
          <p:spPr bwMode="auto">
            <a:xfrm flipV="1">
              <a:off x="4770" y="2059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62" name="Line 15"/>
            <p:cNvSpPr>
              <a:spLocks noChangeShapeType="1"/>
            </p:cNvSpPr>
            <p:nvPr/>
          </p:nvSpPr>
          <p:spPr bwMode="auto">
            <a:xfrm flipV="1">
              <a:off x="2777" y="2058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221" name="Group 16"/>
          <p:cNvGrpSpPr>
            <a:grpSpLocks/>
          </p:cNvGrpSpPr>
          <p:nvPr/>
        </p:nvGrpSpPr>
        <p:grpSpPr bwMode="auto">
          <a:xfrm>
            <a:off x="5154614" y="2214564"/>
            <a:ext cx="3602037" cy="1114425"/>
            <a:chOff x="2730" y="1300"/>
            <a:chExt cx="2269" cy="702"/>
          </a:xfrm>
        </p:grpSpPr>
        <p:sp>
          <p:nvSpPr>
            <p:cNvPr id="9250" name="Line 17"/>
            <p:cNvSpPr>
              <a:spLocks noChangeShapeType="1"/>
            </p:cNvSpPr>
            <p:nvPr/>
          </p:nvSpPr>
          <p:spPr bwMode="auto">
            <a:xfrm rot="10800000" flipH="1" flipV="1">
              <a:off x="3929" y="1321"/>
              <a:ext cx="689" cy="6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1" name="Line 18"/>
            <p:cNvSpPr>
              <a:spLocks noChangeShapeType="1"/>
            </p:cNvSpPr>
            <p:nvPr/>
          </p:nvSpPr>
          <p:spPr bwMode="auto">
            <a:xfrm rot="10800000" flipH="1" flipV="1">
              <a:off x="3913" y="1339"/>
              <a:ext cx="346" cy="61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2" name="Line 19"/>
            <p:cNvSpPr>
              <a:spLocks noChangeShapeType="1"/>
            </p:cNvSpPr>
            <p:nvPr/>
          </p:nvSpPr>
          <p:spPr bwMode="auto">
            <a:xfrm rot="10800000" flipH="1" flipV="1">
              <a:off x="3873" y="1345"/>
              <a:ext cx="0" cy="61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3" name="Line 20"/>
            <p:cNvSpPr>
              <a:spLocks noChangeShapeType="1"/>
            </p:cNvSpPr>
            <p:nvPr/>
          </p:nvSpPr>
          <p:spPr bwMode="auto">
            <a:xfrm rot="10800000" flipV="1">
              <a:off x="3503" y="1345"/>
              <a:ext cx="347" cy="6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4" name="Line 21"/>
            <p:cNvSpPr>
              <a:spLocks noChangeShapeType="1"/>
            </p:cNvSpPr>
            <p:nvPr/>
          </p:nvSpPr>
          <p:spPr bwMode="auto">
            <a:xfrm rot="10800000" flipV="1">
              <a:off x="3129" y="1318"/>
              <a:ext cx="693" cy="6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5" name="Line 22"/>
            <p:cNvSpPr>
              <a:spLocks noChangeShapeType="1"/>
            </p:cNvSpPr>
            <p:nvPr/>
          </p:nvSpPr>
          <p:spPr bwMode="auto">
            <a:xfrm rot="10800000" flipV="1">
              <a:off x="2730" y="1303"/>
              <a:ext cx="1074" cy="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6" name="Line 23"/>
            <p:cNvSpPr>
              <a:spLocks noChangeShapeType="1"/>
            </p:cNvSpPr>
            <p:nvPr/>
          </p:nvSpPr>
          <p:spPr bwMode="auto">
            <a:xfrm rot="10800000" flipH="1" flipV="1">
              <a:off x="3956" y="1300"/>
              <a:ext cx="1043" cy="7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222" name="Group 24"/>
          <p:cNvGrpSpPr>
            <a:grpSpLocks/>
          </p:cNvGrpSpPr>
          <p:nvPr/>
        </p:nvGrpSpPr>
        <p:grpSpPr bwMode="auto">
          <a:xfrm>
            <a:off x="5168900" y="3551238"/>
            <a:ext cx="3621088" cy="1155700"/>
            <a:chOff x="2739" y="2142"/>
            <a:chExt cx="2281" cy="728"/>
          </a:xfrm>
        </p:grpSpPr>
        <p:sp>
          <p:nvSpPr>
            <p:cNvPr id="9243" name="Line 25"/>
            <p:cNvSpPr>
              <a:spLocks noChangeShapeType="1"/>
            </p:cNvSpPr>
            <p:nvPr/>
          </p:nvSpPr>
          <p:spPr bwMode="auto">
            <a:xfrm flipH="1" flipV="1">
              <a:off x="3112" y="2157"/>
              <a:ext cx="698" cy="66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4" name="Line 26"/>
            <p:cNvSpPr>
              <a:spLocks noChangeShapeType="1"/>
            </p:cNvSpPr>
            <p:nvPr/>
          </p:nvSpPr>
          <p:spPr bwMode="auto">
            <a:xfrm flipH="1" flipV="1">
              <a:off x="3492" y="2173"/>
              <a:ext cx="361" cy="6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5" name="Line 27"/>
            <p:cNvSpPr>
              <a:spLocks noChangeShapeType="1"/>
            </p:cNvSpPr>
            <p:nvPr/>
          </p:nvSpPr>
          <p:spPr bwMode="auto">
            <a:xfrm flipH="1" flipV="1">
              <a:off x="3877" y="2170"/>
              <a:ext cx="0" cy="6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6" name="Line 28"/>
            <p:cNvSpPr>
              <a:spLocks noChangeShapeType="1"/>
            </p:cNvSpPr>
            <p:nvPr/>
          </p:nvSpPr>
          <p:spPr bwMode="auto">
            <a:xfrm flipV="1">
              <a:off x="3902" y="2166"/>
              <a:ext cx="353" cy="6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7" name="Line 29"/>
            <p:cNvSpPr>
              <a:spLocks noChangeShapeType="1"/>
            </p:cNvSpPr>
            <p:nvPr/>
          </p:nvSpPr>
          <p:spPr bwMode="auto">
            <a:xfrm flipV="1">
              <a:off x="3940" y="2162"/>
              <a:ext cx="729" cy="65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8" name="Line 30"/>
            <p:cNvSpPr>
              <a:spLocks noChangeShapeType="1"/>
            </p:cNvSpPr>
            <p:nvPr/>
          </p:nvSpPr>
          <p:spPr bwMode="auto">
            <a:xfrm flipH="1" flipV="1">
              <a:off x="2739" y="2142"/>
              <a:ext cx="1043" cy="72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9" name="Line 31"/>
            <p:cNvSpPr>
              <a:spLocks noChangeShapeType="1"/>
            </p:cNvSpPr>
            <p:nvPr/>
          </p:nvSpPr>
          <p:spPr bwMode="auto">
            <a:xfrm flipV="1">
              <a:off x="3961" y="2153"/>
              <a:ext cx="1059" cy="69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223" name="Group 36"/>
          <p:cNvGrpSpPr>
            <a:grpSpLocks/>
          </p:cNvGrpSpPr>
          <p:nvPr/>
        </p:nvGrpSpPr>
        <p:grpSpPr bwMode="auto"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189477" name="Text Box 37"/>
            <p:cNvSpPr txBox="1">
              <a:spLocks noChangeArrowheads="1"/>
            </p:cNvSpPr>
            <p:nvPr/>
          </p:nvSpPr>
          <p:spPr bwMode="auto">
            <a:xfrm>
              <a:off x="4651" y="1222"/>
              <a:ext cx="9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400">
                  <a:solidFill>
                    <a:srgbClr val="F1AE05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Min Cut</a:t>
              </a:r>
            </a:p>
          </p:txBody>
        </p:sp>
        <p:sp>
          <p:nvSpPr>
            <p:cNvPr id="9242" name="Freeform 40"/>
            <p:cNvSpPr>
              <a:spLocks/>
            </p:cNvSpPr>
            <p:nvPr/>
          </p:nvSpPr>
          <p:spPr bwMode="auto">
            <a:xfrm>
              <a:off x="2583" y="1512"/>
              <a:ext cx="2499" cy="988"/>
            </a:xfrm>
            <a:custGeom>
              <a:avLst/>
              <a:gdLst>
                <a:gd name="T0" fmla="*/ 2499 w 2499"/>
                <a:gd name="T1" fmla="*/ 0 h 988"/>
                <a:gd name="T2" fmla="*/ 1968 w 2499"/>
                <a:gd name="T3" fmla="*/ 378 h 988"/>
                <a:gd name="T4" fmla="*/ 1683 w 2499"/>
                <a:gd name="T5" fmla="*/ 906 h 988"/>
                <a:gd name="T6" fmla="*/ 870 w 2499"/>
                <a:gd name="T7" fmla="*/ 870 h 988"/>
                <a:gd name="T8" fmla="*/ 615 w 2499"/>
                <a:gd name="T9" fmla="*/ 381 h 988"/>
                <a:gd name="T10" fmla="*/ 0 w 2499"/>
                <a:gd name="T11" fmla="*/ 7 h 9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99"/>
                <a:gd name="T19" fmla="*/ 0 h 988"/>
                <a:gd name="T20" fmla="*/ 2499 w 2499"/>
                <a:gd name="T21" fmla="*/ 988 h 9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99" h="988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w="63500">
              <a:solidFill>
                <a:srgbClr val="F1AE0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224" name="Group 41"/>
          <p:cNvGrpSpPr>
            <a:grpSpLocks/>
          </p:cNvGrpSpPr>
          <p:nvPr/>
        </p:nvGrpSpPr>
        <p:grpSpPr bwMode="auto"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9233" name="Oval 42"/>
            <p:cNvSpPr>
              <a:spLocks noChangeArrowheads="1"/>
            </p:cNvSpPr>
            <p:nvPr/>
          </p:nvSpPr>
          <p:spPr bwMode="auto">
            <a:xfrm flipV="1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9234" name="Oval 43"/>
            <p:cNvSpPr>
              <a:spLocks noChangeArrowheads="1"/>
            </p:cNvSpPr>
            <p:nvPr/>
          </p:nvSpPr>
          <p:spPr bwMode="auto">
            <a:xfrm flipV="1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9235" name="Oval 44"/>
            <p:cNvSpPr>
              <a:spLocks noChangeArrowheads="1"/>
            </p:cNvSpPr>
            <p:nvPr/>
          </p:nvSpPr>
          <p:spPr bwMode="auto">
            <a:xfrm flipV="1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9236" name="Oval 45"/>
            <p:cNvSpPr>
              <a:spLocks noChangeArrowheads="1"/>
            </p:cNvSpPr>
            <p:nvPr/>
          </p:nvSpPr>
          <p:spPr bwMode="auto">
            <a:xfrm flipV="1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7" name="Group 46"/>
            <p:cNvGrpSpPr>
              <a:grpSpLocks/>
            </p:cNvGrpSpPr>
            <p:nvPr/>
          </p:nvGrpSpPr>
          <p:grpSpPr bwMode="auto"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9238" name="Oval 47"/>
              <p:cNvSpPr>
                <a:spLocks noChangeArrowheads="1"/>
              </p:cNvSpPr>
              <p:nvPr/>
            </p:nvSpPr>
            <p:spPr bwMode="auto">
              <a:xfrm flipV="1">
                <a:off x="3766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239" name="Oval 48"/>
              <p:cNvSpPr>
                <a:spLocks noChangeArrowheads="1"/>
              </p:cNvSpPr>
              <p:nvPr/>
            </p:nvSpPr>
            <p:spPr bwMode="auto">
              <a:xfrm flipV="1">
                <a:off x="3370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240" name="Oval 49"/>
              <p:cNvSpPr>
                <a:spLocks noChangeArrowheads="1"/>
              </p:cNvSpPr>
              <p:nvPr/>
            </p:nvSpPr>
            <p:spPr bwMode="auto">
              <a:xfrm flipV="1">
                <a:off x="4171" y="1962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9225" name="Group 56"/>
          <p:cNvGrpSpPr>
            <a:grpSpLocks/>
          </p:cNvGrpSpPr>
          <p:nvPr/>
        </p:nvGrpSpPr>
        <p:grpSpPr bwMode="auto"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189491" name="Text Box 51"/>
            <p:cNvSpPr txBox="1">
              <a:spLocks noChangeArrowheads="1"/>
            </p:cNvSpPr>
            <p:nvPr/>
          </p:nvSpPr>
          <p:spPr bwMode="auto">
            <a:xfrm>
              <a:off x="3404" y="733"/>
              <a:ext cx="105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Foreground (source)</a:t>
              </a:r>
            </a:p>
          </p:txBody>
        </p:sp>
        <p:sp>
          <p:nvSpPr>
            <p:cNvPr id="9232" name="Oval 52"/>
            <p:cNvSpPr>
              <a:spLocks noChangeArrowheads="1"/>
            </p:cNvSpPr>
            <p:nvPr/>
          </p:nvSpPr>
          <p:spPr bwMode="auto">
            <a:xfrm flipV="1">
              <a:off x="3779" y="1147"/>
              <a:ext cx="198" cy="1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226" name="Group 53"/>
          <p:cNvGrpSpPr>
            <a:grpSpLocks/>
          </p:cNvGrpSpPr>
          <p:nvPr/>
        </p:nvGrpSpPr>
        <p:grpSpPr bwMode="auto"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189494" name="Text Box 54"/>
            <p:cNvSpPr txBox="1">
              <a:spLocks noChangeArrowheads="1"/>
            </p:cNvSpPr>
            <p:nvPr/>
          </p:nvSpPr>
          <p:spPr bwMode="auto">
            <a:xfrm>
              <a:off x="3388" y="2975"/>
              <a:ext cx="1011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Background</a:t>
              </a:r>
              <a:b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</a:br>
              <a:r>
                <a:rPr lang="en-GB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(sink)</a:t>
              </a:r>
            </a:p>
          </p:txBody>
        </p:sp>
        <p:sp>
          <p:nvSpPr>
            <p:cNvPr id="9230" name="Oval 55"/>
            <p:cNvSpPr>
              <a:spLocks noChangeArrowheads="1"/>
            </p:cNvSpPr>
            <p:nvPr/>
          </p:nvSpPr>
          <p:spPr bwMode="auto">
            <a:xfrm rot="10800000" flipV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227" name="TextBox 55"/>
          <p:cNvSpPr txBox="1">
            <a:spLocks noChangeArrowheads="1"/>
          </p:cNvSpPr>
          <p:nvPr/>
        </p:nvSpPr>
        <p:spPr bwMode="auto">
          <a:xfrm>
            <a:off x="531813" y="1677989"/>
            <a:ext cx="4386262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Assume we know foreground is </a:t>
            </a:r>
            <a:r>
              <a:rPr lang="en-US" altLang="en-US" sz="2400" b="1">
                <a:solidFill>
                  <a:srgbClr val="FFFFFF"/>
                </a:solidFill>
              </a:rPr>
              <a:t>white</a:t>
            </a:r>
            <a:r>
              <a:rPr lang="en-US" altLang="en-US" sz="2400">
                <a:solidFill>
                  <a:srgbClr val="FFFFFF"/>
                </a:solidFill>
              </a:rPr>
              <a:t> </a:t>
            </a:r>
            <a:r>
              <a:rPr lang="en-US" altLang="en-US" sz="2400">
                <a:solidFill>
                  <a:srgbClr val="F1AE05"/>
                </a:solidFill>
              </a:rPr>
              <a:t>and background is </a:t>
            </a:r>
            <a:r>
              <a:rPr lang="en-US" altLang="en-US" sz="2400" b="1">
                <a:solidFill>
                  <a:srgbClr val="000000"/>
                </a:solidFill>
              </a:rPr>
              <a:t>black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Data term = </a:t>
            </a:r>
            <a:r>
              <a:rPr lang="en-US" altLang="en-US" sz="2400" b="1">
                <a:solidFill>
                  <a:srgbClr val="FFFFFF"/>
                </a:solidFill>
              </a:rPr>
              <a:t>whiteness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(cost of assigning label)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F1AE05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Regularization = </a:t>
            </a:r>
            <a:r>
              <a:rPr lang="en-US" altLang="en-US" sz="2400" b="1">
                <a:solidFill>
                  <a:srgbClr val="FFFFFF"/>
                </a:solidFill>
              </a:rPr>
              <a:t>color match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1AE05"/>
                </a:solidFill>
              </a:rPr>
              <a:t>(cost of separating neighbors)</a:t>
            </a:r>
          </a:p>
        </p:txBody>
      </p:sp>
      <p:sp>
        <p:nvSpPr>
          <p:cNvPr id="5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1" y="1"/>
            <a:ext cx="8577263" cy="1343025"/>
          </a:xfrm>
        </p:spPr>
        <p:txBody>
          <a:bodyPr/>
          <a:lstStyle/>
          <a:p>
            <a:pPr eaLnBrk="1" hangingPunct="1">
              <a:defRPr/>
            </a:pPr>
            <a:r>
              <a:rPr lang="en-GB" sz="41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GB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Graph Cuts for foreground extraction</a:t>
            </a:r>
            <a:endParaRPr lang="en-GB" sz="3600" dirty="0">
              <a:solidFill>
                <a:srgbClr val="F1AE0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483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8"/>
          <p:cNvGrpSpPr>
            <a:grpSpLocks/>
          </p:cNvGrpSpPr>
          <p:nvPr/>
        </p:nvGrpSpPr>
        <p:grpSpPr bwMode="auto">
          <a:xfrm>
            <a:off x="661989" y="1143001"/>
            <a:ext cx="2867025" cy="1914525"/>
            <a:chOff x="665" y="1135"/>
            <a:chExt cx="1806" cy="1206"/>
          </a:xfrm>
        </p:grpSpPr>
        <p:pic>
          <p:nvPicPr>
            <p:cNvPr id="10256" name="Picture 29" descr="12408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" y="1135"/>
              <a:ext cx="1806" cy="1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7" name="Rectangle 30"/>
            <p:cNvSpPr>
              <a:spLocks noChangeArrowheads="1"/>
            </p:cNvSpPr>
            <p:nvPr/>
          </p:nvSpPr>
          <p:spPr bwMode="auto"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258" name="Rectangle 31"/>
            <p:cNvSpPr>
              <a:spLocks noChangeArrowheads="1"/>
            </p:cNvSpPr>
            <p:nvPr/>
          </p:nvSpPr>
          <p:spPr bwMode="auto"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259" name="Rectangle 32"/>
            <p:cNvSpPr>
              <a:spLocks noChangeArrowheads="1"/>
            </p:cNvSpPr>
            <p:nvPr/>
          </p:nvSpPr>
          <p:spPr bwMode="auto"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260" name="Rectangle 33"/>
            <p:cNvSpPr>
              <a:spLocks noChangeArrowheads="1"/>
            </p:cNvSpPr>
            <p:nvPr/>
          </p:nvSpPr>
          <p:spPr bwMode="auto"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We are all set now !</a:t>
            </a:r>
            <a:endParaRPr lang="en-GB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244" name="AutoShape 7"/>
          <p:cNvSpPr>
            <a:spLocks noChangeArrowheads="1"/>
          </p:cNvSpPr>
          <p:nvPr/>
        </p:nvSpPr>
        <p:spPr bwMode="auto">
          <a:xfrm>
            <a:off x="3627439" y="4273551"/>
            <a:ext cx="3328987" cy="860425"/>
          </a:xfrm>
          <a:custGeom>
            <a:avLst/>
            <a:gdLst>
              <a:gd name="T0" fmla="*/ 187006625 w 21600"/>
              <a:gd name="T1" fmla="*/ 641056 h 21600"/>
              <a:gd name="T2" fmla="*/ 65296689 w 21600"/>
              <a:gd name="T3" fmla="*/ 10688591 h 21600"/>
              <a:gd name="T4" fmla="*/ 209951968 w 21600"/>
              <a:gd name="T5" fmla="*/ 6085316 h 21600"/>
              <a:gd name="T6" fmla="*/ 425367171 w 21600"/>
              <a:gd name="T7" fmla="*/ -1074256 h 21600"/>
              <a:gd name="T8" fmla="*/ 459832654 w 21600"/>
              <a:gd name="T9" fmla="*/ 8716224 h 21600"/>
              <a:gd name="T10" fmla="*/ 313253325 w 21600"/>
              <a:gd name="T11" fmla="*/ 11018659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45" name="AutoShape 9"/>
          <p:cNvSpPr>
            <a:spLocks noChangeArrowheads="1"/>
          </p:cNvSpPr>
          <p:nvPr/>
        </p:nvSpPr>
        <p:spPr bwMode="auto">
          <a:xfrm>
            <a:off x="1816100" y="3175000"/>
            <a:ext cx="482600" cy="952500"/>
          </a:xfrm>
          <a:prstGeom prst="downArrow">
            <a:avLst>
              <a:gd name="adj1" fmla="val 50000"/>
              <a:gd name="adj2" fmla="val 49342"/>
            </a:avLst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730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46" name="Text Box 13"/>
          <p:cNvSpPr txBox="1">
            <a:spLocks noChangeArrowheads="1"/>
          </p:cNvSpPr>
          <p:nvPr/>
        </p:nvSpPr>
        <p:spPr bwMode="auto">
          <a:xfrm>
            <a:off x="3746500" y="1760538"/>
            <a:ext cx="379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30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2800">
                <a:solidFill>
                  <a:srgbClr val="FFFFFF"/>
                </a:solidFill>
              </a:rPr>
              <a:t>User Initialisation</a:t>
            </a:r>
          </a:p>
        </p:txBody>
      </p:sp>
      <p:sp>
        <p:nvSpPr>
          <p:cNvPr id="10247" name="Text Box 15"/>
          <p:cNvSpPr txBox="1">
            <a:spLocks noChangeArrowheads="1"/>
          </p:cNvSpPr>
          <p:nvPr/>
        </p:nvSpPr>
        <p:spPr bwMode="auto">
          <a:xfrm>
            <a:off x="606425" y="4476751"/>
            <a:ext cx="3276600" cy="830263"/>
          </a:xfrm>
          <a:prstGeom prst="rect">
            <a:avLst/>
          </a:prstGeom>
          <a:noFill/>
          <a:ln w="19050" algn="ctr">
            <a:solidFill>
              <a:srgbClr val="F1AE0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b="1">
                <a:solidFill>
                  <a:srgbClr val="F1AE05"/>
                </a:solidFill>
              </a:rPr>
              <a:t>Learn foreground color model</a:t>
            </a:r>
            <a:r>
              <a:rPr lang="en-GB" altLang="en-US" sz="24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248" name="Text Box 16"/>
          <p:cNvSpPr txBox="1">
            <a:spLocks noChangeArrowheads="1"/>
          </p:cNvSpPr>
          <p:nvPr/>
        </p:nvSpPr>
        <p:spPr bwMode="auto">
          <a:xfrm>
            <a:off x="6875464" y="4340225"/>
            <a:ext cx="2346325" cy="1200150"/>
          </a:xfrm>
          <a:prstGeom prst="rect">
            <a:avLst/>
          </a:prstGeom>
          <a:noFill/>
          <a:ln w="19050" algn="ctr">
            <a:solidFill>
              <a:srgbClr val="F1AE0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b="1">
                <a:solidFill>
                  <a:srgbClr val="F1AE05"/>
                </a:solidFill>
              </a:rPr>
              <a:t>Graph cuts to infer the foreground</a:t>
            </a:r>
          </a:p>
        </p:txBody>
      </p:sp>
      <p:sp>
        <p:nvSpPr>
          <p:cNvPr id="10249" name="Text Box 21"/>
          <p:cNvSpPr txBox="1">
            <a:spLocks noChangeArrowheads="1"/>
          </p:cNvSpPr>
          <p:nvPr/>
        </p:nvSpPr>
        <p:spPr bwMode="auto">
          <a:xfrm>
            <a:off x="1677988" y="1455739"/>
            <a:ext cx="550862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8800" b="1">
                <a:solidFill>
                  <a:srgbClr val="FFFFFF"/>
                </a:solidFill>
                <a:latin typeface="Arial Narrow" panose="020B0606020202030204" pitchFamily="34" charset="0"/>
              </a:rPr>
              <a:t>?</a:t>
            </a:r>
          </a:p>
        </p:txBody>
      </p:sp>
      <p:pic>
        <p:nvPicPr>
          <p:cNvPr id="10250" name="Picture 2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4" y="4264025"/>
            <a:ext cx="310038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9" y="4205289"/>
            <a:ext cx="3100387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52" name="Group 34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10253" name="Picture 35" descr="MSRClogo"/>
            <p:cNvPicPr>
              <a:picLocks noChangeAspect="1" noChangeArrowheads="1"/>
            </p:cNvPicPr>
            <p:nvPr/>
          </p:nvPicPr>
          <p:blipFill>
            <a:blip r:embed="rId7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4" name="Line 3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5" name="Text Box 3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</a:rPr>
                <a:t>6</a:t>
              </a:r>
              <a:r>
                <a:rPr lang="en-GB" altLang="en-US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21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8"/>
          <p:cNvGrpSpPr>
            <a:grpSpLocks/>
          </p:cNvGrpSpPr>
          <p:nvPr/>
        </p:nvGrpSpPr>
        <p:grpSpPr bwMode="auto">
          <a:xfrm>
            <a:off x="661989" y="1143001"/>
            <a:ext cx="2867025" cy="1914525"/>
            <a:chOff x="665" y="1135"/>
            <a:chExt cx="1806" cy="1206"/>
          </a:xfrm>
        </p:grpSpPr>
        <p:pic>
          <p:nvPicPr>
            <p:cNvPr id="11281" name="Picture 29" descr="12408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" y="1135"/>
              <a:ext cx="1806" cy="1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2" name="Rectangle 30"/>
            <p:cNvSpPr>
              <a:spLocks noChangeArrowheads="1"/>
            </p:cNvSpPr>
            <p:nvPr/>
          </p:nvSpPr>
          <p:spPr bwMode="auto"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1283" name="Rectangle 31"/>
            <p:cNvSpPr>
              <a:spLocks noChangeArrowheads="1"/>
            </p:cNvSpPr>
            <p:nvPr/>
          </p:nvSpPr>
          <p:spPr bwMode="auto"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1284" name="Rectangle 32"/>
            <p:cNvSpPr>
              <a:spLocks noChangeArrowheads="1"/>
            </p:cNvSpPr>
            <p:nvPr/>
          </p:nvSpPr>
          <p:spPr bwMode="auto"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1285" name="Rectangle 33"/>
            <p:cNvSpPr>
              <a:spLocks noChangeArrowheads="1"/>
            </p:cNvSpPr>
            <p:nvPr/>
          </p:nvSpPr>
          <p:spPr bwMode="auto"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Iterated Graph Cuts</a:t>
            </a:r>
          </a:p>
        </p:txBody>
      </p:sp>
      <p:sp>
        <p:nvSpPr>
          <p:cNvPr id="11268" name="AutoShape 7"/>
          <p:cNvSpPr>
            <a:spLocks noChangeArrowheads="1"/>
          </p:cNvSpPr>
          <p:nvPr/>
        </p:nvSpPr>
        <p:spPr bwMode="auto">
          <a:xfrm>
            <a:off x="3627439" y="4273551"/>
            <a:ext cx="3328987" cy="860425"/>
          </a:xfrm>
          <a:custGeom>
            <a:avLst/>
            <a:gdLst>
              <a:gd name="T0" fmla="*/ 187006625 w 21600"/>
              <a:gd name="T1" fmla="*/ 641056 h 21600"/>
              <a:gd name="T2" fmla="*/ 65296689 w 21600"/>
              <a:gd name="T3" fmla="*/ 10688591 h 21600"/>
              <a:gd name="T4" fmla="*/ 209951968 w 21600"/>
              <a:gd name="T5" fmla="*/ 6085316 h 21600"/>
              <a:gd name="T6" fmla="*/ 425367171 w 21600"/>
              <a:gd name="T7" fmla="*/ -1074256 h 21600"/>
              <a:gd name="T8" fmla="*/ 459832654 w 21600"/>
              <a:gd name="T9" fmla="*/ 8716224 h 21600"/>
              <a:gd name="T10" fmla="*/ 313253325 w 21600"/>
              <a:gd name="T11" fmla="*/ 11018659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6024" name="AutoShape 8"/>
          <p:cNvSpPr>
            <a:spLocks noChangeArrowheads="1"/>
          </p:cNvSpPr>
          <p:nvPr/>
        </p:nvSpPr>
        <p:spPr bwMode="auto">
          <a:xfrm flipH="1" flipV="1">
            <a:off x="3608389" y="4521201"/>
            <a:ext cx="3203575" cy="949325"/>
          </a:xfrm>
          <a:custGeom>
            <a:avLst/>
            <a:gdLst>
              <a:gd name="G0" fmla="+- -3815864 0 0"/>
              <a:gd name="G1" fmla="+- -10041407 0 0"/>
              <a:gd name="G2" fmla="+- -3815864 0 -10041407"/>
              <a:gd name="G3" fmla="+- 10800 0 0"/>
              <a:gd name="G4" fmla="+- 0 0 -3815864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235 0 0"/>
              <a:gd name="G9" fmla="+- 0 0 -10041407"/>
              <a:gd name="G10" fmla="+- 7235 0 2700"/>
              <a:gd name="G11" fmla="cos G10 -3815864"/>
              <a:gd name="G12" fmla="sin G10 -3815864"/>
              <a:gd name="G13" fmla="cos 13500 -3815864"/>
              <a:gd name="G14" fmla="sin 13500 -3815864"/>
              <a:gd name="G15" fmla="+- G11 10800 0"/>
              <a:gd name="G16" fmla="+- G12 10800 0"/>
              <a:gd name="G17" fmla="+- G13 10800 0"/>
              <a:gd name="G18" fmla="+- G14 10800 0"/>
              <a:gd name="G19" fmla="*/ 7235 1 2"/>
              <a:gd name="G20" fmla="+- G19 5400 0"/>
              <a:gd name="G21" fmla="cos G20 -3815864"/>
              <a:gd name="G22" fmla="sin G20 -3815864"/>
              <a:gd name="G23" fmla="+- G21 10800 0"/>
              <a:gd name="G24" fmla="+- G12 G23 G22"/>
              <a:gd name="G25" fmla="+- G22 G23 G11"/>
              <a:gd name="G26" fmla="cos 10800 -3815864"/>
              <a:gd name="G27" fmla="sin 10800 -3815864"/>
              <a:gd name="G28" fmla="cos 7235 -3815864"/>
              <a:gd name="G29" fmla="sin 7235 -3815864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0041407"/>
              <a:gd name="G36" fmla="sin G34 -10041407"/>
              <a:gd name="G37" fmla="+/ -10041407 -3815864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235 G39"/>
              <a:gd name="G43" fmla="sin 7235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7873 w 21600"/>
              <a:gd name="T5" fmla="*/ 404 h 21600"/>
              <a:gd name="T6" fmla="*/ 2749 w 21600"/>
              <a:gd name="T7" fmla="*/ 6736 h 21600"/>
              <a:gd name="T8" fmla="*/ 8839 w 21600"/>
              <a:gd name="T9" fmla="*/ 3835 h 21600"/>
              <a:gd name="T10" fmla="*/ 17908 w 21600"/>
              <a:gd name="T11" fmla="*/ -677 h 21600"/>
              <a:gd name="T12" fmla="*/ 19359 w 21600"/>
              <a:gd name="T13" fmla="*/ 5493 h 21600"/>
              <a:gd name="T14" fmla="*/ 13188 w 21600"/>
              <a:gd name="T15" fmla="*/ 6944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737373"/>
              </a:solidFill>
              <a:latin typeface="Arial"/>
            </a:endParaRPr>
          </a:p>
        </p:txBody>
      </p:sp>
      <p:sp>
        <p:nvSpPr>
          <p:cNvPr id="11270" name="AutoShape 9"/>
          <p:cNvSpPr>
            <a:spLocks noChangeArrowheads="1"/>
          </p:cNvSpPr>
          <p:nvPr/>
        </p:nvSpPr>
        <p:spPr bwMode="auto">
          <a:xfrm>
            <a:off x="1816100" y="3175000"/>
            <a:ext cx="482600" cy="952500"/>
          </a:xfrm>
          <a:prstGeom prst="downArrow">
            <a:avLst>
              <a:gd name="adj1" fmla="val 50000"/>
              <a:gd name="adj2" fmla="val 49342"/>
            </a:avLst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730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1271" name="Text Box 13"/>
          <p:cNvSpPr txBox="1">
            <a:spLocks noChangeArrowheads="1"/>
          </p:cNvSpPr>
          <p:nvPr/>
        </p:nvSpPr>
        <p:spPr bwMode="auto">
          <a:xfrm>
            <a:off x="3746500" y="1760538"/>
            <a:ext cx="379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30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2800">
                <a:solidFill>
                  <a:srgbClr val="FFFFFF"/>
                </a:solidFill>
              </a:rPr>
              <a:t>User Initialisation</a:t>
            </a:r>
          </a:p>
        </p:txBody>
      </p:sp>
      <p:sp>
        <p:nvSpPr>
          <p:cNvPr id="11272" name="Text Box 15"/>
          <p:cNvSpPr txBox="1">
            <a:spLocks noChangeArrowheads="1"/>
          </p:cNvSpPr>
          <p:nvPr/>
        </p:nvSpPr>
        <p:spPr bwMode="auto">
          <a:xfrm>
            <a:off x="606425" y="4476751"/>
            <a:ext cx="3276600" cy="830263"/>
          </a:xfrm>
          <a:prstGeom prst="rect">
            <a:avLst/>
          </a:prstGeom>
          <a:noFill/>
          <a:ln w="19050" algn="ctr">
            <a:solidFill>
              <a:srgbClr val="F1AE0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b="1">
                <a:solidFill>
                  <a:srgbClr val="F1AE05"/>
                </a:solidFill>
              </a:rPr>
              <a:t>Learn foreground color model</a:t>
            </a:r>
            <a:r>
              <a:rPr lang="en-GB" altLang="en-US" sz="24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273" name="Text Box 16"/>
          <p:cNvSpPr txBox="1">
            <a:spLocks noChangeArrowheads="1"/>
          </p:cNvSpPr>
          <p:nvPr/>
        </p:nvSpPr>
        <p:spPr bwMode="auto">
          <a:xfrm>
            <a:off x="6875464" y="4340225"/>
            <a:ext cx="2346325" cy="1200150"/>
          </a:xfrm>
          <a:prstGeom prst="rect">
            <a:avLst/>
          </a:prstGeom>
          <a:noFill/>
          <a:ln w="19050" algn="ctr">
            <a:solidFill>
              <a:srgbClr val="F1AE0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b="1">
                <a:solidFill>
                  <a:srgbClr val="F1AE05"/>
                </a:solidFill>
              </a:rPr>
              <a:t>Graph cuts to infer the foreground</a:t>
            </a:r>
          </a:p>
        </p:txBody>
      </p:sp>
      <p:sp>
        <p:nvSpPr>
          <p:cNvPr id="11274" name="Text Box 21"/>
          <p:cNvSpPr txBox="1">
            <a:spLocks noChangeArrowheads="1"/>
          </p:cNvSpPr>
          <p:nvPr/>
        </p:nvSpPr>
        <p:spPr bwMode="auto">
          <a:xfrm>
            <a:off x="1677988" y="1455739"/>
            <a:ext cx="550862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altLang="en-US" sz="8800" b="1">
                <a:solidFill>
                  <a:srgbClr val="FFFFFF"/>
                </a:solidFill>
                <a:latin typeface="Arial Narrow" panose="020B0606020202030204" pitchFamily="34" charset="0"/>
              </a:rPr>
              <a:t>?</a:t>
            </a:r>
          </a:p>
        </p:txBody>
      </p:sp>
      <p:pic>
        <p:nvPicPr>
          <p:cNvPr id="11275" name="Picture 2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4" y="4264025"/>
            <a:ext cx="310038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9" y="4205289"/>
            <a:ext cx="3100387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7" name="Group 34"/>
          <p:cNvGrpSpPr>
            <a:grpSpLocks/>
          </p:cNvGrpSpPr>
          <p:nvPr/>
        </p:nvGrpSpPr>
        <p:grpSpPr bwMode="auto"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id="11278" name="Picture 35" descr="MSRClogo"/>
            <p:cNvPicPr>
              <a:picLocks noChangeAspect="1" noChangeArrowheads="1"/>
            </p:cNvPicPr>
            <p:nvPr/>
          </p:nvPicPr>
          <p:blipFill>
            <a:blip r:embed="rId7">
              <a:lum brigh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9" name="Line 3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80" name="Text Box 3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30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1600" b="1">
                  <a:solidFill>
                    <a:srgbClr val="B7B7FF"/>
                  </a:solidFill>
                </a:rPr>
                <a:t>        </a:t>
              </a:r>
              <a:r>
                <a:rPr lang="en-GB" altLang="en-US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altLang="en-US" sz="1600">
                  <a:solidFill>
                    <a:srgbClr val="7979FF"/>
                  </a:solidFill>
                </a:rPr>
                <a:t>    		</a:t>
              </a:r>
              <a:r>
                <a:rPr lang="en-GB" altLang="en-US" sz="1600">
                  <a:solidFill>
                    <a:srgbClr val="C8C8FF"/>
                  </a:solidFill>
                </a:rPr>
                <a:t>6</a:t>
              </a:r>
              <a:r>
                <a:rPr lang="en-GB" altLang="en-US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57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59488&quot;&gt;&lt;property id=&quot;20148&quot; value=&quot;5&quot;/&gt;&lt;property id=&quot;20300&quot; value=&quot;Slide 1 - &amp;quot;GrabCut  Interactive Foreground Extraction  using Iterated Graph Cuts  Carsten Rother Vladimir Kolmogorov  Andrew B&quot;/&gt;&lt;property id=&quot;20307&quot; value=&quot;751&quot;/&gt;&lt;/object&gt;&lt;object type=&quot;3&quot; unique_id=&quot;59489&quot;&gt;&lt;property id=&quot;20148&quot; value=&quot;5&quot;/&gt;&lt;property id=&quot;20300&quot; value=&quot;Slide 2 - &amp;quot;  Problem&amp;quot;&quot;/&gt;&lt;property id=&quot;20307&quot; value=&quot;752&quot;/&gt;&lt;/object&gt;&lt;object type=&quot;3&quot; unique_id=&quot;59490&quot;&gt;&lt;property id=&quot;20148&quot; value=&quot;5&quot;/&gt;&lt;property id=&quot;20300&quot; value=&quot;Slide 3 - &amp;quot;  Graph Cuts modelling in images&amp;quot;&quot;/&gt;&lt;property id=&quot;20307&quot; value=&quot;753&quot;/&gt;&lt;/object&gt;&lt;object type=&quot;3&quot; unique_id=&quot;59491&quot;&gt;&lt;property id=&quot;20148&quot; value=&quot;5&quot;/&gt;&lt;property id=&quot;20300&quot; value=&quot;Slide 4 - &amp;quot;  Graph Cuts for foreground extraction&amp;quot;&quot;/&gt;&lt;property id=&quot;20307&quot; value=&quot;754&quot;/&gt;&lt;/object&gt;&lt;object type=&quot;3&quot; unique_id=&quot;59492&quot;&gt;&lt;property id=&quot;20148&quot; value=&quot;5&quot;/&gt;&lt;property id=&quot;20300&quot; value=&quot;Slide 5 - &amp;quot;  Graph Cuts for foreground extraction&amp;quot;&quot;/&gt;&lt;property id=&quot;20307&quot; value=&quot;755&quot;/&gt;&lt;/object&gt;&lt;object type=&quot;3&quot; unique_id=&quot;59493&quot;&gt;&lt;property id=&quot;20148&quot; value=&quot;5&quot;/&gt;&lt;property id=&quot;20300&quot; value=&quot;Slide 6 - &amp;quot;  Graph Cuts for foreground extraction&amp;quot;&quot;/&gt;&lt;property id=&quot;20307&quot; value=&quot;756&quot;/&gt;&lt;/object&gt;&lt;object type=&quot;3&quot; unique_id=&quot;59494&quot;&gt;&lt;property id=&quot;20148&quot; value=&quot;5&quot;/&gt;&lt;property id=&quot;20300&quot; value=&quot;Slide 7 - &amp;quot;  Graph Cuts for foreground extraction&amp;quot;&quot;/&gt;&lt;property id=&quot;20307&quot; value=&quot;757&quot;/&gt;&lt;/object&gt;&lt;object type=&quot;3&quot; unique_id=&quot;59495&quot;&gt;&lt;property id=&quot;20148&quot; value=&quot;5&quot;/&gt;&lt;property id=&quot;20300&quot; value=&quot;Slide 8 - &amp;quot;  We are all set now !&amp;quot;&quot;/&gt;&lt;property id=&quot;20307&quot; value=&quot;758&quot;/&gt;&lt;/object&gt;&lt;object type=&quot;3&quot; unique_id=&quot;59496&quot;&gt;&lt;property id=&quot;20148&quot; value=&quot;5&quot;/&gt;&lt;property id=&quot;20300&quot; value=&quot;Slide 9 - &amp;quot;  Iterated Graph Cuts&amp;quot;&quot;/&gt;&lt;property id=&quot;20307&quot; value=&quot;759&quot;/&gt;&lt;/object&gt;&lt;object type=&quot;3&quot; unique_id=&quot;59497&quot;&gt;&lt;property id=&quot;20148&quot; value=&quot;5&quot;/&gt;&lt;property id=&quot;20300&quot; value=&quot;Slide 10 - &amp;quot;  Iterated Graph Cuts&amp;quot;&quot;/&gt;&lt;property id=&quot;20307&quot; value=&quot;760&quot;/&gt;&lt;/object&gt;&lt;object type=&quot;3&quot; unique_id=&quot;59498&quot;&gt;&lt;property id=&quot;20148&quot; value=&quot;5&quot;/&gt;&lt;property id=&quot;20300&quot; value=&quot;Slide 12 - &amp;quot;  Moderately straightforward    examples&amp;quot;&quot;/&gt;&lt;property id=&quot;20307&quot; value=&quot;761&quot;/&gt;&lt;/object&gt;&lt;object type=&quot;3&quot; unique_id=&quot;59499&quot;&gt;&lt;property id=&quot;20148&quot; value=&quot;5&quot;/&gt;&lt;property id=&quot;20300&quot; value=&quot;Slide 13 - &amp;quot;  Difficult Examples&amp;quot;&quot;/&gt;&lt;property id=&quot;20307&quot; value=&quot;762&quot;/&gt;&lt;/object&gt;&lt;object type=&quot;3&quot; unique_id=&quot;59500&quot;&gt;&lt;property id=&quot;20148&quot; value=&quot;5&quot;/&gt;&lt;property id=&quot;20300&quot; value=&quot;Slide 14 - &amp;quot;Evaluation – Labelled Database&amp;quot;&quot;/&gt;&lt;property id=&quot;20307&quot; value=&quot;763&quot;/&gt;&lt;/object&gt;&lt;object type=&quot;3&quot; unique_id=&quot;59501&quot;&gt;&lt;property id=&quot;20148&quot; value=&quot;5&quot;/&gt;&lt;property id=&quot;20300&quot; value=&quot;Slide 15 - &amp;quot;  Comparison &amp;quot;&quot;/&gt;&lt;property id=&quot;20307&quot; value=&quot;764&quot;/&gt;&lt;/object&gt;&lt;object type=&quot;3&quot; unique_id=&quot;59502&quot;&gt;&lt;property id=&quot;20148&quot; value=&quot;5&quot;/&gt;&lt;property id=&quot;20300&quot; value=&quot;Slide 16 - &amp;quot;  Summary&amp;quot;&quot;/&gt;&lt;property id=&quot;20307&quot; value=&quot;765&quot;/&gt;&lt;/object&gt;&lt;object type=&quot;3&quot; unique_id=&quot;60115&quot;&gt;&lt;property id=&quot;20148&quot; value=&quot;5&quot;/&gt;&lt;property id=&quot;20300&quot; value=&quot;Slide 17 - &amp;quot;cv2.grabCut()&amp;quot;&quot;/&gt;&lt;property id=&quot;20307&quot; value=&quot;767&quot;/&gt;&lt;/object&gt;&lt;object type=&quot;3&quot; unique_id=&quot;60116&quot;&gt;&lt;property id=&quot;20148&quot; value=&quot;5&quot;/&gt;&lt;property id=&quot;20300&quot; value=&quot;Slide 18 - &amp;quot;cv2.grabCut()&amp;quot;&quot;/&gt;&lt;property id=&quot;20307&quot; value=&quot;768&quot;/&gt;&lt;/object&gt;&lt;object type=&quot;3&quot; unique_id=&quot;60117&quot;&gt;&lt;property id=&quot;20148&quot; value=&quot;5&quot;/&gt;&lt;property id=&quot;20300&quot; value=&quot;Slide 22 - &amp;quot;Tham khảo&amp;quot;&quot;/&gt;&lt;property id=&quot;20307&quot; value=&quot;766&quot;/&gt;&lt;/object&gt;&lt;object type=&quot;3&quot; unique_id=&quot;60853&quot;&gt;&lt;property id=&quot;20148&quot; value=&quot;5&quot;/&gt;&lt;property id=&quot;20300&quot; value=&quot;Slide 11 - &amp;quot;GrabCut algorithm&amp;quot;&quot;/&gt;&lt;property id=&quot;20307&quot; value=&quot;773&quot;/&gt;&lt;/object&gt;&lt;object type=&quot;3&quot; unique_id=&quot;60854&quot;&gt;&lt;property id=&quot;20148&quot; value=&quot;5&quot;/&gt;&lt;property id=&quot;20300&quot; value=&quot;Slide 19&quot;/&gt;&lt;property id=&quot;20307&quot; value=&quot;770&quot;/&gt;&lt;/object&gt;&lt;object type=&quot;3&quot; unique_id=&quot;60855&quot;&gt;&lt;property id=&quot;20148&quot; value=&quot;5&quot;/&gt;&lt;property id=&quot;20300&quot; value=&quot;Slide 20&quot;/&gt;&lt;property id=&quot;20307&quot; value=&quot;771&quot;/&gt;&lt;/object&gt;&lt;object type=&quot;3&quot; unique_id=&quot;60856&quot;&gt;&lt;property id=&quot;20148&quot; value=&quot;5&quot;/&gt;&lt;property id=&quot;20300&quot; value=&quot;Slide 21&quot;/&gt;&lt;property id=&quot;20307&quot; value=&quot;772&quot;/&gt;&lt;/object&gt;&lt;object type=&quot;3&quot; unique_id=&quot;86996&quot;&gt;&lt;property id=&quot;20148&quot; value=&quot;5&quot;/&gt;&lt;property id=&quot;20300&quot; value=&quot;Slide 23&quot;/&gt;&lt;property id=&quot;20307&quot; value=&quot;774&quot;/&gt;&lt;/object&gt;&lt;object type=&quot;3&quot; unique_id=&quot;87225&quot;&gt;&lt;property id=&quot;20148&quot; value=&quot;5&quot;/&gt;&lt;property id=&quot;20300&quot; value=&quot;Slide 24 - &amp;quot;Bài tập thực hành&amp;quot;&quot;/&gt;&lt;property id=&quot;20307&quot; value=&quot;775&quot;/&gt;&lt;/object&gt;&lt;/object&gt;&lt;object type=&quot;8&quot; unique_id=&quot;10116&quot;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 &#10;&#10;\begin{document}&#10;&#10;\color[rgb]{0.99,0.99,0.99} &#10;\begin{displaymath}&#10;\textrm{arg} \min_{{\bf \Theta}} \ E({\bf S, \Theta, \bf x},\lambda)&#10;\end{displaymath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776"/>
  <p:tag name="BOXHEIGHT" val="453"/>
  <p:tag name="BOXFONT" val="10"/>
  <p:tag name="BOXWRAP" val="False"/>
  <p:tag name="WORKAROUNDTRANSPARENCYBUG" val="True"/>
  <p:tag name="ALLOWFONTSUBSTITUTION" val="False"/>
  <p:tag name="BITMAPFORMAT" val="bmp16m"/>
  <p:tag name="ORIGWIDTH" val="201"/>
  <p:tag name="PICTUREFILESIZE" val="51868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 &#10;&#10;\begin{document}&#10;&#10;\color[rgb]{0.99,0.99,0.99} &#10;\begin{displaymath}&#10;\textrm{arg} \min_{{\bf S}} \ E({\bf S, \Theta, \bf x},\lambda)&#10;\end{displaymath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776"/>
  <p:tag name="BOXHEIGHT" val="453"/>
  <p:tag name="BOXFONT" val="10"/>
  <p:tag name="BOXWRAP" val="False"/>
  <p:tag name="WORKAROUNDTRANSPARENCYBUG" val="True"/>
  <p:tag name="ALLOWFONTSUBSTITUTION" val="False"/>
  <p:tag name="BITMAPFORMAT" val="bmp16m"/>
  <p:tag name="ORIGWIDTH" val="201"/>
  <p:tag name="PICTUREFILESIZE" val="518688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 &#10;&#10;\begin{document}&#10;&#10;\color[rgb]{0.99,0.99,0.99} &#10;\begin{displaymath}&#10;\textrm{arg} \min_{{\bf \Theta}} \ E({\bf S, \Theta, \bf x},\lambda)&#10;\end{displaymath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776"/>
  <p:tag name="BOXHEIGHT" val="453"/>
  <p:tag name="BOXFONT" val="10"/>
  <p:tag name="BOXWRAP" val="False"/>
  <p:tag name="WORKAROUNDTRANSPARENCYBUG" val="True"/>
  <p:tag name="ALLOWFONTSUBSTITUTION" val="False"/>
  <p:tag name="BITMAPFORMAT" val="bmp16m"/>
  <p:tag name="ORIGWIDTH" val="201"/>
  <p:tag name="PICTUREFILESIZE" val="518688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 &#10;&#10;\begin{document}&#10;&#10;\color[rgb]{0.99,0.99,0.99} &#10;\begin{displaymath}&#10;\textrm{arg} \min_{{\bf S}} \ E({\bf S, \Theta, \bf x},\lambda)&#10;\end{displaymath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776"/>
  <p:tag name="BOXHEIGHT" val="453"/>
  <p:tag name="BOXFONT" val="10"/>
  <p:tag name="BOXWRAP" val="False"/>
  <p:tag name="WORKAROUNDTRANSPARENCYBUG" val="True"/>
  <p:tag name="ALLOWFONTSUBSTITUTION" val="False"/>
  <p:tag name="BITMAPFORMAT" val="bmp16m"/>
  <p:tag name="ORIGWIDTH" val="201"/>
  <p:tag name="PICTUREFILESIZE" val="5186886"/>
</p:tagLst>
</file>

<file path=ppt/theme/theme1.xml><?xml version="1.0" encoding="utf-8"?>
<a:theme xmlns:a="http://schemas.openxmlformats.org/drawingml/2006/main" name="435TGp_smile_light_ani">
  <a:themeElements>
    <a:clrScheme name="busine1_p 2">
      <a:dk1>
        <a:srgbClr val="000000"/>
      </a:dk1>
      <a:lt1>
        <a:srgbClr val="FFFFFF"/>
      </a:lt1>
      <a:dk2>
        <a:srgbClr val="1C4372"/>
      </a:dk2>
      <a:lt2>
        <a:srgbClr val="969696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9BBB59"/>
      </a:hlink>
      <a:folHlink>
        <a:srgbClr val="8064A2"/>
      </a:folHlink>
    </a:clrScheme>
    <a:fontScheme name="busine1_p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usine1_p 1">
        <a:dk1>
          <a:srgbClr val="000000"/>
        </a:dk1>
        <a:lt1>
          <a:srgbClr val="FFFFFF"/>
        </a:lt1>
        <a:dk2>
          <a:srgbClr val="04617B"/>
        </a:dk2>
        <a:lt2>
          <a:srgbClr val="969696"/>
        </a:lt2>
        <a:accent1>
          <a:srgbClr val="F79646"/>
        </a:accent1>
        <a:accent2>
          <a:srgbClr val="4BACC6"/>
        </a:accent2>
        <a:accent3>
          <a:srgbClr val="FFFFFF"/>
        </a:accent3>
        <a:accent4>
          <a:srgbClr val="000000"/>
        </a:accent4>
        <a:accent5>
          <a:srgbClr val="FAC9B0"/>
        </a:accent5>
        <a:accent6>
          <a:srgbClr val="439BB3"/>
        </a:accent6>
        <a:hlink>
          <a:srgbClr val="7E6BC9"/>
        </a:hlink>
        <a:folHlink>
          <a:srgbClr val="A5C2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1_p 2">
        <a:dk1>
          <a:srgbClr val="000000"/>
        </a:dk1>
        <a:lt1>
          <a:srgbClr val="FFFFFF"/>
        </a:lt1>
        <a:dk2>
          <a:srgbClr val="1C4372"/>
        </a:dk2>
        <a:lt2>
          <a:srgbClr val="969696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9BBB59"/>
        </a:hlink>
        <a:folHlink>
          <a:srgbClr val="8064A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1_p 3">
        <a:dk1>
          <a:srgbClr val="000000"/>
        </a:dk1>
        <a:lt1>
          <a:srgbClr val="FFFFFF"/>
        </a:lt1>
        <a:dk2>
          <a:srgbClr val="4F271C"/>
        </a:dk2>
        <a:lt2>
          <a:srgbClr val="969696"/>
        </a:lt2>
        <a:accent1>
          <a:srgbClr val="3891A7"/>
        </a:accent1>
        <a:accent2>
          <a:srgbClr val="EDAA01"/>
        </a:accent2>
        <a:accent3>
          <a:srgbClr val="FFFFFF"/>
        </a:accent3>
        <a:accent4>
          <a:srgbClr val="000000"/>
        </a:accent4>
        <a:accent5>
          <a:srgbClr val="AEC7D0"/>
        </a:accent5>
        <a:accent6>
          <a:srgbClr val="D79A01"/>
        </a:accent6>
        <a:hlink>
          <a:srgbClr val="C32D2E"/>
        </a:hlink>
        <a:folHlink>
          <a:srgbClr val="84AA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74TGp_natural_light_an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4D59AB"/>
        </a:lt1>
        <a:dk2>
          <a:srgbClr val="000000"/>
        </a:dk2>
        <a:lt2>
          <a:srgbClr val="737373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000000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737373"/>
        </a:dk1>
        <a:lt1>
          <a:srgbClr val="FFFFFF"/>
        </a:lt1>
        <a:dk2>
          <a:srgbClr val="4D59AB"/>
        </a:dk2>
        <a:lt2>
          <a:srgbClr val="FFFFFF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DADADA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4D59AB"/>
        </a:lt1>
        <a:dk2>
          <a:srgbClr val="000000"/>
        </a:dk2>
        <a:lt2>
          <a:srgbClr val="737373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000000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737373"/>
        </a:dk1>
        <a:lt1>
          <a:srgbClr val="FFFFFF"/>
        </a:lt1>
        <a:dk2>
          <a:srgbClr val="4D59AB"/>
        </a:dk2>
        <a:lt2>
          <a:srgbClr val="FFFFFF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DADADA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435TGp_smile_light_ani</Template>
  <TotalTime>16172</TotalTime>
  <Words>1538</Words>
  <Application>Microsoft Office PowerPoint</Application>
  <PresentationFormat>A4 Paper (210x297 mm)</PresentationFormat>
  <Paragraphs>233</Paragraphs>
  <Slides>24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Narrow</vt:lpstr>
      <vt:lpstr>Calibri</vt:lpstr>
      <vt:lpstr>Courier New</vt:lpstr>
      <vt:lpstr>Verdana</vt:lpstr>
      <vt:lpstr>Wingdings</vt:lpstr>
      <vt:lpstr>435TGp_smile_light_ani</vt:lpstr>
      <vt:lpstr>574TGp_natural_light_ani</vt:lpstr>
      <vt:lpstr>Custom Design</vt:lpstr>
      <vt:lpstr>1_Custom Design</vt:lpstr>
      <vt:lpstr>GrabCut  Interactive Foreground Extraction  using Iterated Graph Cuts  Carsten Rother Vladimir Kolmogorov  Andrew Blake  Microsoft Research Cambridge-UK</vt:lpstr>
      <vt:lpstr>  Problem</vt:lpstr>
      <vt:lpstr>  Graph Cuts modelling in images</vt:lpstr>
      <vt:lpstr>  Graph Cuts for foreground extraction</vt:lpstr>
      <vt:lpstr>  Graph Cuts for foreground extraction</vt:lpstr>
      <vt:lpstr>  Graph Cuts for foreground extraction</vt:lpstr>
      <vt:lpstr>  Graph Cuts for foreground extraction</vt:lpstr>
      <vt:lpstr>  We are all set now !</vt:lpstr>
      <vt:lpstr>  Iterated Graph Cuts</vt:lpstr>
      <vt:lpstr>  Iterated Graph Cuts</vt:lpstr>
      <vt:lpstr>GrabCut algorithm</vt:lpstr>
      <vt:lpstr>  Moderately straightforward    examples</vt:lpstr>
      <vt:lpstr>  Difficult Examples</vt:lpstr>
      <vt:lpstr>Evaluation – Labelled Database</vt:lpstr>
      <vt:lpstr>  Comparison </vt:lpstr>
      <vt:lpstr>  Summary</vt:lpstr>
      <vt:lpstr>cv2.grabCut()</vt:lpstr>
      <vt:lpstr>cv2.grabCut()</vt:lpstr>
      <vt:lpstr>PowerPoint Presentation</vt:lpstr>
      <vt:lpstr>PowerPoint Presentation</vt:lpstr>
      <vt:lpstr>PowerPoint Presentation</vt:lpstr>
      <vt:lpstr>Tham khảo</vt:lpstr>
      <vt:lpstr>PowerPoint Presentation</vt:lpstr>
      <vt:lpstr>Bài tập thực hành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dạng loài hoa</dc:title>
  <dc:creator>Window 8.1 Pro</dc:creator>
  <cp:lastModifiedBy>admin</cp:lastModifiedBy>
  <cp:revision>405</cp:revision>
  <cp:lastPrinted>2016-12-07T22:54:32Z</cp:lastPrinted>
  <dcterms:created xsi:type="dcterms:W3CDTF">2015-05-22T09:35:46Z</dcterms:created>
  <dcterms:modified xsi:type="dcterms:W3CDTF">2022-10-25T09:52:49Z</dcterms:modified>
</cp:coreProperties>
</file>